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sldIdLst>
    <p:sldId id="256" r:id="rId2"/>
    <p:sldId id="264" r:id="rId3"/>
    <p:sldId id="265" r:id="rId4"/>
    <p:sldId id="266" r:id="rId5"/>
    <p:sldId id="267" r:id="rId6"/>
    <p:sldId id="268" r:id="rId7"/>
    <p:sldId id="269" r:id="rId8"/>
    <p:sldId id="271" r:id="rId9"/>
    <p:sldId id="272" r:id="rId10"/>
    <p:sldId id="273" r:id="rId11"/>
    <p:sldId id="276" r:id="rId12"/>
    <p:sldId id="277" r:id="rId13"/>
    <p:sldId id="278" r:id="rId14"/>
    <p:sldId id="279" r:id="rId15"/>
    <p:sldId id="280" r:id="rId16"/>
    <p:sldId id="281" r:id="rId17"/>
    <p:sldId id="282" r:id="rId18"/>
    <p:sldId id="283" r:id="rId19"/>
    <p:sldId id="287" r:id="rId20"/>
    <p:sldId id="288" r:id="rId21"/>
    <p:sldId id="284" r:id="rId22"/>
    <p:sldId id="285" r:id="rId23"/>
    <p:sldId id="286" r:id="rId24"/>
    <p:sldId id="289" r:id="rId25"/>
    <p:sldId id="263" r:id="rId26"/>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Montserrat" pitchFamily="2" charset="0"/>
      <p:regular r:id="rId33"/>
      <p:bold r:id="rId34"/>
      <p:italic r:id="rId35"/>
      <p:boldItalic r:id="rId36"/>
    </p:embeddedFont>
    <p:embeddedFont>
      <p:font typeface="Montserrat ExtraBold" pitchFamily="2" charset="0"/>
      <p:bold r:id="rId37"/>
      <p:italic r:id="rId38"/>
      <p:boldItalic r:id="rId39"/>
    </p:embeddedFont>
    <p:embeddedFont>
      <p:font typeface="Montserrat Medium" pitchFamily="2" charset="0"/>
      <p:regular r:id="rId40"/>
      <p:italic r:id="rId41"/>
    </p:embeddedFont>
    <p:embeddedFont>
      <p:font typeface="Montserrat Semi Bold" pitchFamily="2" charset="0"/>
      <p:regular r:id="rId42"/>
      <p:bold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83"/>
    <p:restoredTop sz="94694"/>
  </p:normalViewPr>
  <p:slideViewPr>
    <p:cSldViewPr snapToGrid="0">
      <p:cViewPr>
        <p:scale>
          <a:sx n="140" d="100"/>
          <a:sy n="140" d="100"/>
        </p:scale>
        <p:origin x="96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5B5F1CCD-C128-3E47-B6EE-08AB9B81C648}" type="datetimeFigureOut">
              <a:rPr lang="tr-TR" smtClean="0"/>
              <a:t>18.10.2023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1604939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B5F1CCD-C128-3E47-B6EE-08AB9B81C648}" type="datetimeFigureOut">
              <a:rPr lang="tr-TR" smtClean="0"/>
              <a:t>18.10.2023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3414502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B5F1CCD-C128-3E47-B6EE-08AB9B81C648}" type="datetimeFigureOut">
              <a:rPr lang="tr-TR" smtClean="0"/>
              <a:t>18.10.2023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68362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B5F1CCD-C128-3E47-B6EE-08AB9B81C648}" type="datetimeFigureOut">
              <a:rPr lang="tr-TR" smtClean="0"/>
              <a:t>18.10.2023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3529198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B5F1CCD-C128-3E47-B6EE-08AB9B81C648}" type="datetimeFigureOut">
              <a:rPr lang="tr-TR" smtClean="0"/>
              <a:t>18.10.2023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325491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5B5F1CCD-C128-3E47-B6EE-08AB9B81C648}" type="datetimeFigureOut">
              <a:rPr lang="tr-TR" smtClean="0"/>
              <a:t>18.10.2023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215535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B5F1CCD-C128-3E47-B6EE-08AB9B81C648}" type="datetimeFigureOut">
              <a:rPr lang="tr-TR" smtClean="0"/>
              <a:t>18.10.2023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394858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5B5F1CCD-C128-3E47-B6EE-08AB9B81C648}" type="datetimeFigureOut">
              <a:rPr lang="tr-TR" smtClean="0"/>
              <a:t>18.10.2023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395226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F1CCD-C128-3E47-B6EE-08AB9B81C648}" type="datetimeFigureOut">
              <a:rPr lang="tr-TR" smtClean="0"/>
              <a:t>18.10.2023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82143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5B5F1CCD-C128-3E47-B6EE-08AB9B81C648}" type="datetimeFigureOut">
              <a:rPr lang="tr-TR" smtClean="0"/>
              <a:t>18.10.2023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370770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5B5F1CCD-C128-3E47-B6EE-08AB9B81C648}" type="datetimeFigureOut">
              <a:rPr lang="tr-TR" smtClean="0"/>
              <a:t>18.10.2023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BCAC63-C786-6D4B-AAA6-AEF2E8481527}" type="slidenum">
              <a:rPr lang="tr-TR" smtClean="0"/>
              <a:t>‹#›</a:t>
            </a:fld>
            <a:endParaRPr lang="tr-TR"/>
          </a:p>
        </p:txBody>
      </p:sp>
    </p:spTree>
    <p:extLst>
      <p:ext uri="{BB962C8B-B14F-4D97-AF65-F5344CB8AC3E}">
        <p14:creationId xmlns:p14="http://schemas.microsoft.com/office/powerpoint/2010/main" val="4056256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F1CCD-C128-3E47-B6EE-08AB9B81C648}" type="datetimeFigureOut">
              <a:rPr lang="tr-TR" smtClean="0"/>
              <a:t>18.10.2023</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AC63-C786-6D4B-AAA6-AEF2E8481527}" type="slidenum">
              <a:rPr lang="tr-TR" smtClean="0"/>
              <a:t>‹#›</a:t>
            </a:fld>
            <a:endParaRPr lang="tr-TR"/>
          </a:p>
        </p:txBody>
      </p:sp>
    </p:spTree>
    <p:extLst>
      <p:ext uri="{BB962C8B-B14F-4D97-AF65-F5344CB8AC3E}">
        <p14:creationId xmlns:p14="http://schemas.microsoft.com/office/powerpoint/2010/main" val="3531720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2EE24F9-4EBB-F476-523E-153CBFDB0461}"/>
              </a:ext>
            </a:extLst>
          </p:cNvPr>
          <p:cNvPicPr>
            <a:picLocks noChangeAspect="1"/>
          </p:cNvPicPr>
          <p:nvPr/>
        </p:nvPicPr>
        <p:blipFill>
          <a:blip r:embed="rId2"/>
          <a:stretch>
            <a:fillRect/>
          </a:stretch>
        </p:blipFill>
        <p:spPr>
          <a:xfrm>
            <a:off x="-277250" y="0"/>
            <a:ext cx="9698501" cy="6858000"/>
          </a:xfrm>
          <a:prstGeom prst="rect">
            <a:avLst/>
          </a:prstGeom>
        </p:spPr>
      </p:pic>
    </p:spTree>
    <p:extLst>
      <p:ext uri="{BB962C8B-B14F-4D97-AF65-F5344CB8AC3E}">
        <p14:creationId xmlns:p14="http://schemas.microsoft.com/office/powerpoint/2010/main" val="3535684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p:txBody>
          <a:bodyPr>
            <a:normAutofit/>
          </a:bodyPr>
          <a:lstStyle/>
          <a:p>
            <a:r>
              <a:rPr lang="tr-TR" sz="3200" b="1" dirty="0">
                <a:solidFill>
                  <a:schemeClr val="accent6">
                    <a:lumMod val="50000"/>
                  </a:schemeClr>
                </a:solidFill>
                <a:latin typeface="Montserrat ExtraBold" pitchFamily="2" charset="0"/>
              </a:rPr>
              <a:t>Kızartma Sırasında Oluşan Ürünler</a:t>
            </a:r>
          </a:p>
        </p:txBody>
      </p:sp>
      <p:sp>
        <p:nvSpPr>
          <p:cNvPr id="5" name="Metin kutusu 4">
            <a:extLst>
              <a:ext uri="{FF2B5EF4-FFF2-40B4-BE49-F238E27FC236}">
                <a16:creationId xmlns:a16="http://schemas.microsoft.com/office/drawing/2014/main" id="{047D2881-D937-321E-3853-E3200F841140}"/>
              </a:ext>
            </a:extLst>
          </p:cNvPr>
          <p:cNvSpPr txBox="1"/>
          <p:nvPr/>
        </p:nvSpPr>
        <p:spPr>
          <a:xfrm>
            <a:off x="628651" y="1720480"/>
            <a:ext cx="4863177" cy="4524315"/>
          </a:xfrm>
          <a:prstGeom prst="rect">
            <a:avLst/>
          </a:prstGeom>
          <a:noFill/>
        </p:spPr>
        <p:txBody>
          <a:bodyPr wrap="square">
            <a:spAutoFit/>
          </a:bodyPr>
          <a:lstStyle/>
          <a:p>
            <a:pPr marL="0" indent="0">
              <a:buNone/>
            </a:pPr>
            <a:r>
              <a:rPr lang="tr-TR" dirty="0">
                <a:solidFill>
                  <a:schemeClr val="accent6">
                    <a:lumMod val="50000"/>
                  </a:schemeClr>
                </a:solidFill>
                <a:latin typeface="Montserrat" pitchFamily="2" charset="0"/>
              </a:rPr>
              <a:t>Uçucu ve uçucu olmayan 400’den fazla </a:t>
            </a:r>
            <a:r>
              <a:rPr lang="tr-TR" dirty="0" err="1">
                <a:solidFill>
                  <a:schemeClr val="accent6">
                    <a:lumMod val="50000"/>
                  </a:schemeClr>
                </a:solidFill>
                <a:latin typeface="Montserrat" pitchFamily="2" charset="0"/>
              </a:rPr>
              <a:t>Bozunma</a:t>
            </a:r>
            <a:r>
              <a:rPr lang="tr-TR" dirty="0">
                <a:solidFill>
                  <a:schemeClr val="accent6">
                    <a:lumMod val="50000"/>
                  </a:schemeClr>
                </a:solidFill>
                <a:latin typeface="Montserrat" pitchFamily="2" charset="0"/>
              </a:rPr>
              <a:t> ürünü oluşur.</a:t>
            </a:r>
          </a:p>
          <a:p>
            <a:pPr marL="0" indent="0">
              <a:buNone/>
            </a:pPr>
            <a:endParaRPr lang="tr-TR" dirty="0">
              <a:solidFill>
                <a:schemeClr val="accent6">
                  <a:lumMod val="50000"/>
                </a:schemeClr>
              </a:solidFill>
              <a:latin typeface="Montserrat" pitchFamily="2" charset="0"/>
            </a:endParaRPr>
          </a:p>
          <a:p>
            <a:pPr marL="0" indent="0">
              <a:buNone/>
            </a:pPr>
            <a:r>
              <a:rPr lang="tr-TR" dirty="0">
                <a:solidFill>
                  <a:schemeClr val="accent6">
                    <a:lumMod val="50000"/>
                  </a:schemeClr>
                </a:solidFill>
                <a:latin typeface="Montserrat Medium" pitchFamily="2" charset="0"/>
              </a:rPr>
              <a:t>Toplam polar madde içeriği </a:t>
            </a:r>
            <a:r>
              <a:rPr lang="tr-TR" dirty="0">
                <a:solidFill>
                  <a:schemeClr val="accent6">
                    <a:lumMod val="50000"/>
                  </a:schemeClr>
                </a:solidFill>
                <a:latin typeface="Montserrat" pitchFamily="2" charset="0"/>
              </a:rPr>
              <a:t>(%TPM)</a:t>
            </a:r>
          </a:p>
          <a:p>
            <a:pPr marL="0" indent="0">
              <a:buNone/>
            </a:pPr>
            <a:r>
              <a:rPr lang="tr-TR" dirty="0">
                <a:solidFill>
                  <a:schemeClr val="accent6">
                    <a:lumMod val="50000"/>
                  </a:schemeClr>
                </a:solidFill>
                <a:latin typeface="Montserrat Medium" pitchFamily="2" charset="0"/>
              </a:rPr>
              <a:t>Toplam </a:t>
            </a:r>
            <a:r>
              <a:rPr lang="tr-TR" dirty="0" err="1">
                <a:solidFill>
                  <a:schemeClr val="accent6">
                    <a:lumMod val="50000"/>
                  </a:schemeClr>
                </a:solidFill>
                <a:latin typeface="Montserrat Medium" pitchFamily="2" charset="0"/>
              </a:rPr>
              <a:t>polimetrik</a:t>
            </a:r>
            <a:r>
              <a:rPr lang="tr-TR" dirty="0">
                <a:solidFill>
                  <a:schemeClr val="accent6">
                    <a:lumMod val="50000"/>
                  </a:schemeClr>
                </a:solidFill>
                <a:latin typeface="Montserrat Medium" pitchFamily="2" charset="0"/>
              </a:rPr>
              <a:t> madde içeriği </a:t>
            </a:r>
            <a:r>
              <a:rPr lang="tr-TR" dirty="0">
                <a:solidFill>
                  <a:schemeClr val="accent6">
                    <a:lumMod val="50000"/>
                  </a:schemeClr>
                </a:solidFill>
                <a:latin typeface="Montserrat" pitchFamily="2" charset="0"/>
              </a:rPr>
              <a:t>(%PTG)</a:t>
            </a:r>
          </a:p>
          <a:p>
            <a:pPr marL="0" indent="0">
              <a:buNone/>
            </a:pPr>
            <a:endParaRPr lang="tr-TR"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Medium" pitchFamily="2" charset="0"/>
              </a:rPr>
              <a:t>Fiziksel Değişimler:  </a:t>
            </a:r>
            <a:r>
              <a:rPr lang="tr-TR" sz="1800" dirty="0" err="1">
                <a:solidFill>
                  <a:schemeClr val="accent6">
                    <a:lumMod val="50000"/>
                  </a:schemeClr>
                </a:solidFill>
                <a:latin typeface="Montserrat" pitchFamily="2" charset="0"/>
              </a:rPr>
              <a:t>Vizkozite</a:t>
            </a:r>
            <a:r>
              <a:rPr lang="tr-TR" sz="1800" dirty="0">
                <a:solidFill>
                  <a:schemeClr val="accent6">
                    <a:lumMod val="50000"/>
                  </a:schemeClr>
                </a:solidFill>
                <a:latin typeface="Montserrat" pitchFamily="2" charset="0"/>
              </a:rPr>
              <a:t> artar, renk koyulaşır, köpürür, dumanlanma noktası azalır.</a:t>
            </a:r>
          </a:p>
          <a:p>
            <a:pPr marL="0" indent="0">
              <a:buNone/>
            </a:pPr>
            <a:endParaRPr lang="tr-TR" sz="1800"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Medium" pitchFamily="2" charset="0"/>
              </a:rPr>
              <a:t>Kimyasal Değişimler: </a:t>
            </a:r>
            <a:r>
              <a:rPr lang="tr-TR" sz="1800" dirty="0">
                <a:solidFill>
                  <a:schemeClr val="accent6">
                    <a:lumMod val="50000"/>
                  </a:schemeClr>
                </a:solidFill>
                <a:latin typeface="Montserrat" pitchFamily="2" charset="0"/>
              </a:rPr>
              <a:t>Serbest yağ </a:t>
            </a:r>
            <a:r>
              <a:rPr lang="tr-TR" sz="1800" dirty="0" err="1">
                <a:solidFill>
                  <a:schemeClr val="accent6">
                    <a:lumMod val="50000"/>
                  </a:schemeClr>
                </a:solidFill>
                <a:latin typeface="Montserrat" pitchFamily="2" charset="0"/>
              </a:rPr>
              <a:t>asidleri</a:t>
            </a:r>
            <a:r>
              <a:rPr lang="tr-TR" sz="1800" dirty="0">
                <a:solidFill>
                  <a:schemeClr val="accent6">
                    <a:lumMod val="50000"/>
                  </a:schemeClr>
                </a:solidFill>
                <a:latin typeface="Montserrat" pitchFamily="2" charset="0"/>
              </a:rPr>
              <a:t>, karbonil bileşikleri, yüksek molekül ağırlıklı maddeler artar, </a:t>
            </a:r>
            <a:r>
              <a:rPr lang="tr-TR" sz="1800" dirty="0" err="1">
                <a:solidFill>
                  <a:schemeClr val="accent6">
                    <a:lumMod val="50000"/>
                  </a:schemeClr>
                </a:solidFill>
                <a:latin typeface="Montserrat" pitchFamily="2" charset="0"/>
              </a:rPr>
              <a:t>doymamışlık</a:t>
            </a:r>
            <a:r>
              <a:rPr lang="tr-TR" sz="1800" dirty="0">
                <a:solidFill>
                  <a:schemeClr val="accent6">
                    <a:lumMod val="50000"/>
                  </a:schemeClr>
                </a:solidFill>
                <a:latin typeface="Montserrat" pitchFamily="2" charset="0"/>
              </a:rPr>
              <a:t>, lezzet kalitesi, besleyici değeri ( </a:t>
            </a:r>
            <a:r>
              <a:rPr lang="tr-TR" sz="1800" dirty="0" err="1">
                <a:solidFill>
                  <a:schemeClr val="accent6">
                    <a:lumMod val="50000"/>
                  </a:schemeClr>
                </a:solidFill>
                <a:latin typeface="Montserrat" pitchFamily="2" charset="0"/>
              </a:rPr>
              <a:t>esansiyel</a:t>
            </a:r>
            <a:r>
              <a:rPr lang="tr-TR" sz="1800" dirty="0">
                <a:solidFill>
                  <a:schemeClr val="accent6">
                    <a:lumMod val="50000"/>
                  </a:schemeClr>
                </a:solidFill>
                <a:latin typeface="Montserrat" pitchFamily="2" charset="0"/>
              </a:rPr>
              <a:t> yağ asitleri)azalır.</a:t>
            </a:r>
          </a:p>
          <a:p>
            <a:pPr marL="0" indent="0">
              <a:buNone/>
            </a:pPr>
            <a:endParaRPr lang="tr-TR" dirty="0">
              <a:solidFill>
                <a:schemeClr val="accent6">
                  <a:lumMod val="50000"/>
                </a:schemeClr>
              </a:solidFill>
              <a:latin typeface="Montserrat" pitchFamily="2" charset="0"/>
            </a:endParaRPr>
          </a:p>
        </p:txBody>
      </p:sp>
      <p:pic>
        <p:nvPicPr>
          <p:cNvPr id="6" name="Resim 5" descr="Ocakta ve fırında pişirme setleri, iç mekan, tava, Çin tavası içeren bir resim&#10;&#10;Açıklama otomatik olarak oluşturuldu">
            <a:extLst>
              <a:ext uri="{FF2B5EF4-FFF2-40B4-BE49-F238E27FC236}">
                <a16:creationId xmlns:a16="http://schemas.microsoft.com/office/drawing/2014/main" id="{617EA1E7-6634-7E8A-0BAC-97C0BE261C9A}"/>
              </a:ext>
            </a:extLst>
          </p:cNvPr>
          <p:cNvPicPr>
            <a:picLocks noChangeAspect="1"/>
          </p:cNvPicPr>
          <p:nvPr/>
        </p:nvPicPr>
        <p:blipFill rotWithShape="1">
          <a:blip r:embed="rId3"/>
          <a:srcRect l="19933" r="10285"/>
          <a:stretch/>
        </p:blipFill>
        <p:spPr>
          <a:xfrm>
            <a:off x="5593377" y="1772334"/>
            <a:ext cx="3157466" cy="2502010"/>
          </a:xfrm>
          <a:prstGeom prst="roundRect">
            <a:avLst/>
          </a:prstGeom>
          <a:ln>
            <a:noFill/>
          </a:ln>
          <a:effectLst>
            <a:reflection blurRad="6350" stA="10000" endPos="90000" dir="5400000" sy="-100000" algn="bl" rotWithShape="0"/>
          </a:effectLst>
        </p:spPr>
      </p:pic>
    </p:spTree>
    <p:extLst>
      <p:ext uri="{BB962C8B-B14F-4D97-AF65-F5344CB8AC3E}">
        <p14:creationId xmlns:p14="http://schemas.microsoft.com/office/powerpoint/2010/main" val="1450603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p:txBody>
          <a:bodyPr>
            <a:normAutofit/>
          </a:bodyPr>
          <a:lstStyle/>
          <a:p>
            <a:r>
              <a:rPr lang="tr-TR" sz="3600" b="1" dirty="0">
                <a:solidFill>
                  <a:schemeClr val="accent6">
                    <a:lumMod val="50000"/>
                  </a:schemeClr>
                </a:solidFill>
                <a:latin typeface="Montserrat ExtraBold" pitchFamily="2" charset="0"/>
              </a:rPr>
              <a:t>Bitkisel Atık Yağ</a:t>
            </a:r>
          </a:p>
        </p:txBody>
      </p:sp>
      <p:sp>
        <p:nvSpPr>
          <p:cNvPr id="6" name="Metin kutusu 5">
            <a:extLst>
              <a:ext uri="{FF2B5EF4-FFF2-40B4-BE49-F238E27FC236}">
                <a16:creationId xmlns:a16="http://schemas.microsoft.com/office/drawing/2014/main" id="{4C9834EB-6F75-6BD6-9AAB-99B35AC2EF37}"/>
              </a:ext>
            </a:extLst>
          </p:cNvPr>
          <p:cNvSpPr txBox="1"/>
          <p:nvPr/>
        </p:nvSpPr>
        <p:spPr>
          <a:xfrm>
            <a:off x="628650" y="1859339"/>
            <a:ext cx="4198434" cy="3416320"/>
          </a:xfrm>
          <a:prstGeom prst="rect">
            <a:avLst/>
          </a:prstGeom>
          <a:noFill/>
        </p:spPr>
        <p:txBody>
          <a:bodyPr wrap="square">
            <a:spAutoFit/>
          </a:bodyPr>
          <a:lstStyle/>
          <a:p>
            <a:pPr marL="0" indent="0">
              <a:buNone/>
            </a:pPr>
            <a:r>
              <a:rPr lang="tr-TR" sz="1800" dirty="0">
                <a:solidFill>
                  <a:schemeClr val="accent6">
                    <a:lumMod val="50000"/>
                  </a:schemeClr>
                </a:solidFill>
                <a:latin typeface="Montserrat" pitchFamily="2" charset="0"/>
              </a:rPr>
              <a:t>Kullanım ömrünü tamamlamış çevre ile uyumlu yönetilmesi gereken bir atıktır. Rafine sanayinden çıkan </a:t>
            </a:r>
            <a:r>
              <a:rPr lang="tr-TR" sz="1800" dirty="0" err="1">
                <a:solidFill>
                  <a:schemeClr val="accent6">
                    <a:lumMod val="50000"/>
                  </a:schemeClr>
                </a:solidFill>
                <a:latin typeface="Montserrat" pitchFamily="2" charset="0"/>
              </a:rPr>
              <a:t>soap-stock'lara</a:t>
            </a:r>
            <a:r>
              <a:rPr lang="tr-TR" sz="1800" dirty="0">
                <a:solidFill>
                  <a:schemeClr val="accent6">
                    <a:lumMod val="50000"/>
                  </a:schemeClr>
                </a:solidFill>
                <a:latin typeface="Montserrat" pitchFamily="2" charset="0"/>
              </a:rPr>
              <a:t>, tank dibi tortularına, yağlı topraklara, kullanılmış kızartmalık yağlara, çeşitli tesislerin yağ tutucularından çıkan yağlara ve kullanım süresi geçmiş olan bitkisel yağlara "bitkisel atık yağ" denilmektedir.</a:t>
            </a:r>
          </a:p>
          <a:p>
            <a:pPr marL="0" indent="0">
              <a:buNone/>
            </a:pPr>
            <a:r>
              <a:rPr lang="tr-TR" sz="1800" dirty="0">
                <a:solidFill>
                  <a:schemeClr val="accent6">
                    <a:lumMod val="50000"/>
                  </a:schemeClr>
                </a:solidFill>
                <a:latin typeface="Montserrat" pitchFamily="2" charset="0"/>
              </a:rPr>
              <a:t> </a:t>
            </a:r>
          </a:p>
        </p:txBody>
      </p:sp>
      <p:sp>
        <p:nvSpPr>
          <p:cNvPr id="8" name="Gözyaşı Damlası 7">
            <a:extLst>
              <a:ext uri="{FF2B5EF4-FFF2-40B4-BE49-F238E27FC236}">
                <a16:creationId xmlns:a16="http://schemas.microsoft.com/office/drawing/2014/main" id="{CC3D7C91-C50D-899E-7B82-9BC2C3433650}"/>
              </a:ext>
            </a:extLst>
          </p:cNvPr>
          <p:cNvSpPr/>
          <p:nvPr/>
        </p:nvSpPr>
        <p:spPr>
          <a:xfrm>
            <a:off x="6095688" y="1586135"/>
            <a:ext cx="2419662" cy="2419662"/>
          </a:xfrm>
          <a:prstGeom prst="teardrop">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schemeClr val="accent6">
                  <a:lumMod val="50000"/>
                </a:schemeClr>
              </a:solidFill>
            </a:endParaRPr>
          </a:p>
        </p:txBody>
      </p:sp>
      <p:pic>
        <p:nvPicPr>
          <p:cNvPr id="7" name="Resim 6" descr="kişi, şahıs, giyim, ayakkabı, Ocakta ve fırında pişirme setleri içeren bir resim&#10;&#10;Açıklama otomatik olarak oluşturuldu">
            <a:extLst>
              <a:ext uri="{FF2B5EF4-FFF2-40B4-BE49-F238E27FC236}">
                <a16:creationId xmlns:a16="http://schemas.microsoft.com/office/drawing/2014/main" id="{A589AAF9-3C2A-995C-9D1C-ECE253E1BD9B}"/>
              </a:ext>
            </a:extLst>
          </p:cNvPr>
          <p:cNvPicPr>
            <a:picLocks noChangeAspect="1"/>
          </p:cNvPicPr>
          <p:nvPr/>
        </p:nvPicPr>
        <p:blipFill>
          <a:blip r:embed="rId3"/>
          <a:stretch>
            <a:fillRect/>
          </a:stretch>
        </p:blipFill>
        <p:spPr>
          <a:xfrm>
            <a:off x="5274527" y="1859340"/>
            <a:ext cx="3021980" cy="3715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407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461381" y="365126"/>
            <a:ext cx="7886700" cy="1325563"/>
          </a:xfrm>
        </p:spPr>
        <p:txBody>
          <a:bodyPr>
            <a:normAutofit/>
          </a:bodyPr>
          <a:lstStyle/>
          <a:p>
            <a:r>
              <a:rPr lang="tr-TR" sz="3600" b="1" dirty="0">
                <a:solidFill>
                  <a:schemeClr val="accent6">
                    <a:lumMod val="50000"/>
                  </a:schemeClr>
                </a:solidFill>
                <a:latin typeface="Montserrat ExtraBold" pitchFamily="2" charset="0"/>
              </a:rPr>
              <a:t>Bitkisel Atık Yağların Çevresel Etkileri</a:t>
            </a:r>
          </a:p>
        </p:txBody>
      </p:sp>
      <p:sp>
        <p:nvSpPr>
          <p:cNvPr id="3" name="İçerik Yer Tutucusu 2">
            <a:extLst>
              <a:ext uri="{FF2B5EF4-FFF2-40B4-BE49-F238E27FC236}">
                <a16:creationId xmlns:a16="http://schemas.microsoft.com/office/drawing/2014/main" id="{AABBB389-8EC0-20DA-F55E-366244F8FA01}"/>
              </a:ext>
            </a:extLst>
          </p:cNvPr>
          <p:cNvSpPr txBox="1">
            <a:spLocks/>
          </p:cNvSpPr>
          <p:nvPr/>
        </p:nvSpPr>
        <p:spPr>
          <a:xfrm>
            <a:off x="1472665" y="1690689"/>
            <a:ext cx="6198670" cy="4314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tr-TR" sz="1800" dirty="0">
              <a:solidFill>
                <a:schemeClr val="accent6">
                  <a:lumMod val="50000"/>
                </a:schemeClr>
              </a:solidFill>
              <a:latin typeface="Montserrat Medium" pitchFamily="2" charset="0"/>
            </a:endParaRPr>
          </a:p>
        </p:txBody>
      </p:sp>
      <p:sp>
        <p:nvSpPr>
          <p:cNvPr id="5" name="İçerik Yer Tutucusu 2">
            <a:extLst>
              <a:ext uri="{FF2B5EF4-FFF2-40B4-BE49-F238E27FC236}">
                <a16:creationId xmlns:a16="http://schemas.microsoft.com/office/drawing/2014/main" id="{E832E6EF-ABBB-060D-8FFA-E4802ECF91BD}"/>
              </a:ext>
            </a:extLst>
          </p:cNvPr>
          <p:cNvSpPr>
            <a:spLocks noGrp="1"/>
          </p:cNvSpPr>
          <p:nvPr>
            <p:ph idx="1"/>
          </p:nvPr>
        </p:nvSpPr>
        <p:spPr>
          <a:xfrm>
            <a:off x="461382" y="1690689"/>
            <a:ext cx="5181136" cy="4351338"/>
          </a:xfrm>
        </p:spPr>
        <p:txBody>
          <a:bodyPr>
            <a:normAutofit lnSpcReduction="10000"/>
          </a:bodyPr>
          <a:lstStyle/>
          <a:p>
            <a:pPr marL="0" indent="0">
              <a:buNone/>
            </a:pPr>
            <a:r>
              <a:rPr lang="tr-TR" sz="1800" dirty="0">
                <a:solidFill>
                  <a:schemeClr val="accent6">
                    <a:lumMod val="50000"/>
                  </a:schemeClr>
                </a:solidFill>
                <a:latin typeface="Montserrat" pitchFamily="2" charset="0"/>
              </a:rPr>
              <a:t>Bitkisel atık yağlar </a:t>
            </a:r>
            <a:r>
              <a:rPr lang="tr-TR" sz="1800" dirty="0" err="1">
                <a:solidFill>
                  <a:schemeClr val="accent6">
                    <a:lumMod val="50000"/>
                  </a:schemeClr>
                </a:solidFill>
                <a:latin typeface="Montserrat" pitchFamily="2" charset="0"/>
              </a:rPr>
              <a:t>atıksu</a:t>
            </a:r>
            <a:r>
              <a:rPr lang="tr-TR" sz="1800" dirty="0">
                <a:solidFill>
                  <a:schemeClr val="accent6">
                    <a:lumMod val="50000"/>
                  </a:schemeClr>
                </a:solidFill>
                <a:latin typeface="Montserrat" pitchFamily="2" charset="0"/>
              </a:rPr>
              <a:t> toplama sistemlerinin </a:t>
            </a:r>
            <a:br>
              <a:rPr lang="tr-TR" sz="1800" dirty="0">
                <a:solidFill>
                  <a:schemeClr val="accent6">
                    <a:lumMod val="50000"/>
                  </a:schemeClr>
                </a:solidFill>
                <a:latin typeface="Montserrat" pitchFamily="2" charset="0"/>
              </a:rPr>
            </a:br>
            <a:r>
              <a:rPr lang="tr-TR" sz="1800" dirty="0">
                <a:solidFill>
                  <a:schemeClr val="accent6">
                    <a:lumMod val="50000"/>
                  </a:schemeClr>
                </a:solidFill>
                <a:latin typeface="Montserrat" pitchFamily="2" charset="0"/>
              </a:rPr>
              <a:t>(kanalizasyon, </a:t>
            </a:r>
            <a:r>
              <a:rPr lang="tr-TR" sz="1800" dirty="0" err="1">
                <a:solidFill>
                  <a:schemeClr val="accent6">
                    <a:lumMod val="50000"/>
                  </a:schemeClr>
                </a:solidFill>
                <a:latin typeface="Montserrat" pitchFamily="2" charset="0"/>
              </a:rPr>
              <a:t>kollektörler</a:t>
            </a:r>
            <a:r>
              <a:rPr lang="tr-TR" sz="1800" dirty="0">
                <a:solidFill>
                  <a:schemeClr val="accent6">
                    <a:lumMod val="50000"/>
                  </a:schemeClr>
                </a:solidFill>
                <a:latin typeface="Montserrat" pitchFamily="2" charset="0"/>
              </a:rPr>
              <a:t> vs.) daralmasına ve tıkanmasına neden olmaktadır!!!</a:t>
            </a:r>
          </a:p>
          <a:p>
            <a:pPr marL="0" indent="0">
              <a:buNone/>
            </a:pPr>
            <a:endParaRPr lang="tr-TR" sz="1800"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pitchFamily="2" charset="0"/>
              </a:rPr>
              <a:t>Atık su arıtma tesislerine zarar verir ve  işletme maliyetini artırır!!!</a:t>
            </a:r>
          </a:p>
          <a:p>
            <a:pPr marL="0" indent="0">
              <a:buNone/>
            </a:pPr>
            <a:endParaRPr lang="tr-TR" sz="1800"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pitchFamily="2" charset="0"/>
              </a:rPr>
              <a:t>Atık bitkisel yağlar su yüzeyini kaplayarak  havadan suya oksijen transferini önlemektedir.</a:t>
            </a:r>
          </a:p>
          <a:p>
            <a:pPr marL="0" indent="0">
              <a:buNone/>
            </a:pPr>
            <a:endParaRPr lang="tr-TR" sz="1800"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pitchFamily="2" charset="0"/>
              </a:rPr>
              <a:t>Atık su kirliliğinin % 25 oranında kaynağını kullanılmış bitkisel ve hayvansal yağlar oluşturduğu bildirilmektedir.</a:t>
            </a:r>
          </a:p>
          <a:p>
            <a:endParaRPr lang="tr-TR" sz="1800" dirty="0">
              <a:latin typeface="Montserrat" pitchFamily="2" charset="0"/>
            </a:endParaRPr>
          </a:p>
        </p:txBody>
      </p:sp>
      <p:pic>
        <p:nvPicPr>
          <p:cNvPr id="6" name="Resim 5" descr="dış mekan, heykel, doğal malzeme, kaya içeren bir resim&#10;&#10;Açıklama otomatik olarak oluşturuldu">
            <a:extLst>
              <a:ext uri="{FF2B5EF4-FFF2-40B4-BE49-F238E27FC236}">
                <a16:creationId xmlns:a16="http://schemas.microsoft.com/office/drawing/2014/main" id="{D6D56620-6C75-7484-ADF0-6C3EA42C20C8}"/>
              </a:ext>
            </a:extLst>
          </p:cNvPr>
          <p:cNvPicPr>
            <a:picLocks noChangeAspect="1"/>
          </p:cNvPicPr>
          <p:nvPr/>
        </p:nvPicPr>
        <p:blipFill>
          <a:blip r:embed="rId3"/>
          <a:stretch>
            <a:fillRect/>
          </a:stretch>
        </p:blipFill>
        <p:spPr>
          <a:xfrm>
            <a:off x="5767104" y="1471961"/>
            <a:ext cx="2662372" cy="1772969"/>
          </a:xfrm>
          <a:prstGeom prst="roundRect">
            <a:avLst>
              <a:gd name="adj" fmla="val 8594"/>
            </a:avLst>
          </a:prstGeom>
          <a:solidFill>
            <a:srgbClr val="FFFFFF">
              <a:shade val="85000"/>
            </a:srgbClr>
          </a:solidFill>
          <a:ln>
            <a:noFill/>
          </a:ln>
          <a:effectLst/>
        </p:spPr>
      </p:pic>
      <p:pic>
        <p:nvPicPr>
          <p:cNvPr id="7" name="Resim 6" descr="itfaiye vanası, dış mekan, su, yer içeren bir resim&#10;&#10;Açıklama otomatik olarak oluşturuldu">
            <a:extLst>
              <a:ext uri="{FF2B5EF4-FFF2-40B4-BE49-F238E27FC236}">
                <a16:creationId xmlns:a16="http://schemas.microsoft.com/office/drawing/2014/main" id="{5DC6B79E-A0F4-0027-4C26-2F1C018ACC4F}"/>
              </a:ext>
            </a:extLst>
          </p:cNvPr>
          <p:cNvPicPr>
            <a:picLocks noChangeAspect="1"/>
          </p:cNvPicPr>
          <p:nvPr/>
        </p:nvPicPr>
        <p:blipFill>
          <a:blip r:embed="rId4"/>
          <a:stretch>
            <a:fillRect/>
          </a:stretch>
        </p:blipFill>
        <p:spPr>
          <a:xfrm>
            <a:off x="5767104" y="3507510"/>
            <a:ext cx="2661679" cy="25584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697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8" name="Başlık 1">
            <a:extLst>
              <a:ext uri="{FF2B5EF4-FFF2-40B4-BE49-F238E27FC236}">
                <a16:creationId xmlns:a16="http://schemas.microsoft.com/office/drawing/2014/main" id="{D0E15EDB-82F7-F309-6448-5835E84FC0D2}"/>
              </a:ext>
            </a:extLst>
          </p:cNvPr>
          <p:cNvSpPr>
            <a:spLocks noGrp="1"/>
          </p:cNvSpPr>
          <p:nvPr>
            <p:ph type="title"/>
          </p:nvPr>
        </p:nvSpPr>
        <p:spPr>
          <a:xfrm>
            <a:off x="461381" y="365126"/>
            <a:ext cx="7886700" cy="1325563"/>
          </a:xfrm>
        </p:spPr>
        <p:txBody>
          <a:bodyPr>
            <a:normAutofit/>
          </a:bodyPr>
          <a:lstStyle/>
          <a:p>
            <a:r>
              <a:rPr lang="tr-TR" sz="3600" b="1" dirty="0">
                <a:solidFill>
                  <a:schemeClr val="accent6">
                    <a:lumMod val="50000"/>
                  </a:schemeClr>
                </a:solidFill>
                <a:latin typeface="Montserrat ExtraBold" pitchFamily="2" charset="0"/>
              </a:rPr>
              <a:t>Bitkisel Atık Yağların Çevresel Etkileri</a:t>
            </a:r>
          </a:p>
        </p:txBody>
      </p:sp>
      <p:pic>
        <p:nvPicPr>
          <p:cNvPr id="11" name="Resim 10" descr="doğa, sıvı, buz, su içeren bir resim&#10;&#10;Açıklama otomatik olarak oluşturuldu">
            <a:extLst>
              <a:ext uri="{FF2B5EF4-FFF2-40B4-BE49-F238E27FC236}">
                <a16:creationId xmlns:a16="http://schemas.microsoft.com/office/drawing/2014/main" id="{3D76639C-0069-4169-623F-FE6E9E7676A8}"/>
              </a:ext>
            </a:extLst>
          </p:cNvPr>
          <p:cNvPicPr>
            <a:picLocks noChangeAspect="1"/>
          </p:cNvPicPr>
          <p:nvPr/>
        </p:nvPicPr>
        <p:blipFill>
          <a:blip r:embed="rId3"/>
          <a:stretch>
            <a:fillRect/>
          </a:stretch>
        </p:blipFill>
        <p:spPr>
          <a:xfrm>
            <a:off x="4369867" y="2343029"/>
            <a:ext cx="4061862" cy="2481429"/>
          </a:xfrm>
          <a:prstGeom prst="roundRect">
            <a:avLst/>
          </a:prstGeom>
          <a:ln>
            <a:noFill/>
          </a:ln>
          <a:effectLst>
            <a:reflection blurRad="6350" stA="33554" endPos="35000" dir="5400000" sy="-100000" algn="bl" rotWithShape="0"/>
          </a:effectLst>
        </p:spPr>
      </p:pic>
      <p:sp>
        <p:nvSpPr>
          <p:cNvPr id="10" name="Metin kutusu 9">
            <a:extLst>
              <a:ext uri="{FF2B5EF4-FFF2-40B4-BE49-F238E27FC236}">
                <a16:creationId xmlns:a16="http://schemas.microsoft.com/office/drawing/2014/main" id="{087B2565-CB81-B6DD-7FB3-794135913B24}"/>
              </a:ext>
            </a:extLst>
          </p:cNvPr>
          <p:cNvSpPr txBox="1"/>
          <p:nvPr/>
        </p:nvSpPr>
        <p:spPr>
          <a:xfrm>
            <a:off x="461381" y="1590589"/>
            <a:ext cx="8314630" cy="1200329"/>
          </a:xfrm>
          <a:prstGeom prst="rect">
            <a:avLst/>
          </a:prstGeom>
          <a:noFill/>
        </p:spPr>
        <p:txBody>
          <a:bodyPr wrap="square">
            <a:spAutoFit/>
          </a:bodyPr>
          <a:lstStyle/>
          <a:p>
            <a:pPr marL="0" indent="0">
              <a:buNone/>
            </a:pPr>
            <a:r>
              <a:rPr lang="tr-TR" sz="1800" dirty="0">
                <a:solidFill>
                  <a:schemeClr val="accent6">
                    <a:lumMod val="50000"/>
                  </a:schemeClr>
                </a:solidFill>
                <a:latin typeface="Montserrat" pitchFamily="2" charset="0"/>
              </a:rPr>
              <a:t>BAY içerdikleri organikler, ağır metal ve klor bileşiklerinin kontrolsüz yakılmaları sonucunda hava kirliliğine sebep olmakta ve canlı yaşamını olumsuz etkilemektedir.</a:t>
            </a:r>
          </a:p>
          <a:p>
            <a:pPr marL="0" indent="0">
              <a:buNone/>
            </a:pPr>
            <a:endParaRPr lang="tr-TR" sz="1800" dirty="0">
              <a:solidFill>
                <a:schemeClr val="accent6">
                  <a:lumMod val="50000"/>
                </a:schemeClr>
              </a:solidFill>
              <a:latin typeface="Montserrat" pitchFamily="2" charset="0"/>
            </a:endParaRPr>
          </a:p>
        </p:txBody>
      </p:sp>
      <p:sp>
        <p:nvSpPr>
          <p:cNvPr id="13" name="Metin kutusu 12">
            <a:extLst>
              <a:ext uri="{FF2B5EF4-FFF2-40B4-BE49-F238E27FC236}">
                <a16:creationId xmlns:a16="http://schemas.microsoft.com/office/drawing/2014/main" id="{5031CF73-85EA-FAC7-4500-2BE6568691C2}"/>
              </a:ext>
            </a:extLst>
          </p:cNvPr>
          <p:cNvSpPr txBox="1"/>
          <p:nvPr/>
        </p:nvSpPr>
        <p:spPr>
          <a:xfrm>
            <a:off x="461379" y="2585219"/>
            <a:ext cx="3824839" cy="2585323"/>
          </a:xfrm>
          <a:prstGeom prst="rect">
            <a:avLst/>
          </a:prstGeom>
          <a:noFill/>
        </p:spPr>
        <p:txBody>
          <a:bodyPr wrap="square">
            <a:spAutoFit/>
          </a:bodyPr>
          <a:lstStyle/>
          <a:p>
            <a:pPr marL="0" indent="0">
              <a:buNone/>
            </a:pPr>
            <a:r>
              <a:rPr lang="tr-TR" sz="1800" dirty="0" err="1">
                <a:solidFill>
                  <a:schemeClr val="accent6">
                    <a:lumMod val="50000"/>
                  </a:schemeClr>
                </a:solidFill>
                <a:latin typeface="Montserrat" pitchFamily="2" charset="0"/>
              </a:rPr>
              <a:t>BAY’ın</a:t>
            </a:r>
            <a:r>
              <a:rPr lang="tr-TR" sz="1800" dirty="0">
                <a:solidFill>
                  <a:schemeClr val="accent6">
                    <a:lumMod val="50000"/>
                  </a:schemeClr>
                </a:solidFill>
                <a:latin typeface="Montserrat" pitchFamily="2" charset="0"/>
              </a:rPr>
              <a:t> toprağa gelişigüzel bırakılması, toprağın biyokimyasal yapısını ve dolayısıyla etkin kullanılabilirliğini  olumsuz  etkilemektedir. </a:t>
            </a:r>
          </a:p>
          <a:p>
            <a:pPr marL="0" indent="0">
              <a:buNone/>
            </a:pPr>
            <a:endParaRPr lang="tr-TR" sz="1800" dirty="0">
              <a:solidFill>
                <a:schemeClr val="accent6">
                  <a:lumMod val="50000"/>
                </a:schemeClr>
              </a:solidFill>
              <a:latin typeface="Montserrat" pitchFamily="2" charset="0"/>
            </a:endParaRPr>
          </a:p>
          <a:p>
            <a:pPr marL="0" indent="0">
              <a:buNone/>
            </a:pPr>
            <a:r>
              <a:rPr lang="tr-TR" sz="1800" dirty="0" err="1">
                <a:solidFill>
                  <a:schemeClr val="accent6">
                    <a:lumMod val="50000"/>
                  </a:schemeClr>
                </a:solidFill>
                <a:latin typeface="Montserrat" pitchFamily="2" charset="0"/>
              </a:rPr>
              <a:t>BAY’ın</a:t>
            </a:r>
            <a:r>
              <a:rPr lang="tr-TR" sz="1800" dirty="0">
                <a:solidFill>
                  <a:schemeClr val="accent6">
                    <a:lumMod val="50000"/>
                  </a:schemeClr>
                </a:solidFill>
                <a:latin typeface="Montserrat" pitchFamily="2" charset="0"/>
              </a:rPr>
              <a:t> bünyesinde bulunan suda çözünebilen kirleticiler, </a:t>
            </a:r>
          </a:p>
        </p:txBody>
      </p:sp>
      <p:sp>
        <p:nvSpPr>
          <p:cNvPr id="15" name="Metin kutusu 14">
            <a:extLst>
              <a:ext uri="{FF2B5EF4-FFF2-40B4-BE49-F238E27FC236}">
                <a16:creationId xmlns:a16="http://schemas.microsoft.com/office/drawing/2014/main" id="{B4AD2FF7-5D2A-A784-1D45-76BBBD0515D3}"/>
              </a:ext>
            </a:extLst>
          </p:cNvPr>
          <p:cNvSpPr txBox="1"/>
          <p:nvPr/>
        </p:nvSpPr>
        <p:spPr>
          <a:xfrm>
            <a:off x="461378" y="5056177"/>
            <a:ext cx="8054000" cy="646331"/>
          </a:xfrm>
          <a:prstGeom prst="rect">
            <a:avLst/>
          </a:prstGeom>
          <a:noFill/>
        </p:spPr>
        <p:txBody>
          <a:bodyPr wrap="square">
            <a:spAutoFit/>
          </a:bodyPr>
          <a:lstStyle/>
          <a:p>
            <a:r>
              <a:rPr lang="tr-TR" sz="1800" dirty="0">
                <a:solidFill>
                  <a:schemeClr val="accent6">
                    <a:lumMod val="50000"/>
                  </a:schemeClr>
                </a:solidFill>
                <a:latin typeface="Montserrat" pitchFamily="2" charset="0"/>
              </a:rPr>
              <a:t>yağışlar vasıtasıyla yer altı suyuna taşınarak toprak kirlenmesi ile beraber yer altı suyu kirlenmesine de sebep olmaktadır.</a:t>
            </a:r>
            <a:endParaRPr lang="tr-TR" dirty="0"/>
          </a:p>
        </p:txBody>
      </p:sp>
    </p:spTree>
    <p:extLst>
      <p:ext uri="{BB962C8B-B14F-4D97-AF65-F5344CB8AC3E}">
        <p14:creationId xmlns:p14="http://schemas.microsoft.com/office/powerpoint/2010/main" val="3863283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a:solidFill>
                  <a:schemeClr val="accent6">
                    <a:lumMod val="50000"/>
                  </a:schemeClr>
                </a:solidFill>
                <a:latin typeface="Montserrat ExtraBold" pitchFamily="2" charset="0"/>
              </a:rPr>
              <a:t>Bitkisel Atık Yağların Kontrolü Yönetmeliği</a:t>
            </a:r>
          </a:p>
        </p:txBody>
      </p:sp>
      <p:sp>
        <p:nvSpPr>
          <p:cNvPr id="6" name="Metin kutusu 5">
            <a:extLst>
              <a:ext uri="{FF2B5EF4-FFF2-40B4-BE49-F238E27FC236}">
                <a16:creationId xmlns:a16="http://schemas.microsoft.com/office/drawing/2014/main" id="{F38F0555-BB46-6642-8045-1782DE4DE6FF}"/>
              </a:ext>
            </a:extLst>
          </p:cNvPr>
          <p:cNvSpPr txBox="1"/>
          <p:nvPr/>
        </p:nvSpPr>
        <p:spPr>
          <a:xfrm>
            <a:off x="628649" y="2248145"/>
            <a:ext cx="7886700" cy="3416320"/>
          </a:xfrm>
          <a:prstGeom prst="rect">
            <a:avLst/>
          </a:prstGeom>
          <a:noFill/>
        </p:spPr>
        <p:txBody>
          <a:bodyPr wrap="square">
            <a:spAutoFit/>
          </a:bodyPr>
          <a:lstStyle/>
          <a:p>
            <a:pPr marL="0" indent="0">
              <a:buNone/>
              <a:defRPr/>
            </a:pPr>
            <a:r>
              <a:rPr lang="tr-TR" sz="1800" dirty="0">
                <a:solidFill>
                  <a:schemeClr val="accent6">
                    <a:lumMod val="50000"/>
                  </a:schemeClr>
                </a:solidFill>
                <a:latin typeface="Montserrat" pitchFamily="2" charset="0"/>
              </a:rPr>
              <a:t>B</a:t>
            </a:r>
            <a:r>
              <a:rPr lang="en-GB" sz="1800" dirty="0" err="1">
                <a:solidFill>
                  <a:schemeClr val="accent6">
                    <a:lumMod val="50000"/>
                  </a:schemeClr>
                </a:solidFill>
                <a:latin typeface="Montserrat" pitchFamily="2" charset="0"/>
              </a:rPr>
              <a:t>itkisel</a:t>
            </a:r>
            <a:r>
              <a:rPr lang="tr-TR" sz="1800" dirty="0">
                <a:solidFill>
                  <a:schemeClr val="accent6">
                    <a:lumMod val="50000"/>
                  </a:schemeClr>
                </a:solidFill>
                <a:latin typeface="Montserrat" pitchFamily="2" charset="0"/>
              </a:rPr>
              <a:t> a</a:t>
            </a:r>
            <a:r>
              <a:rPr lang="en-GB" sz="1800" dirty="0" err="1">
                <a:solidFill>
                  <a:schemeClr val="accent6">
                    <a:lumMod val="50000"/>
                  </a:schemeClr>
                </a:solidFill>
                <a:latin typeface="Montserrat" pitchFamily="2" charset="0"/>
              </a:rPr>
              <a:t>tık</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yağlar</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ekotoksik</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özelliklerinden</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dolayı</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çevreyle</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uyumlu</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olarak</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yönetilmesi</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gereken</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atıklar</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arasında</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yer</a:t>
            </a:r>
            <a:r>
              <a:rPr lang="en-GB" sz="1800" dirty="0">
                <a:solidFill>
                  <a:schemeClr val="accent6">
                    <a:lumMod val="50000"/>
                  </a:schemeClr>
                </a:solidFill>
                <a:latin typeface="Montserrat" pitchFamily="2" charset="0"/>
              </a:rPr>
              <a:t> </a:t>
            </a:r>
            <a:r>
              <a:rPr lang="en-GB" sz="1800" dirty="0" err="1">
                <a:solidFill>
                  <a:schemeClr val="accent6">
                    <a:lumMod val="50000"/>
                  </a:schemeClr>
                </a:solidFill>
                <a:latin typeface="Montserrat" pitchFamily="2" charset="0"/>
              </a:rPr>
              <a:t>almaktadır</a:t>
            </a:r>
            <a:r>
              <a:rPr lang="tr-TR" sz="1800" dirty="0">
                <a:solidFill>
                  <a:schemeClr val="accent6">
                    <a:lumMod val="50000"/>
                  </a:schemeClr>
                </a:solidFill>
                <a:latin typeface="Montserrat" pitchFamily="2" charset="0"/>
              </a:rPr>
              <a:t>.</a:t>
            </a:r>
          </a:p>
          <a:p>
            <a:pPr marL="0" indent="0">
              <a:buFont typeface="Wingdings" panose="05000000000000000000" pitchFamily="2" charset="2"/>
              <a:buNone/>
              <a:defRPr/>
            </a:pPr>
            <a:endParaRPr lang="tr-TR" sz="1800" dirty="0">
              <a:solidFill>
                <a:schemeClr val="accent2">
                  <a:lumMod val="75000"/>
                </a:schemeClr>
              </a:solidFill>
              <a:latin typeface="Montserrat" pitchFamily="2" charset="0"/>
            </a:endParaRPr>
          </a:p>
          <a:p>
            <a:pPr marL="0" indent="0">
              <a:buNone/>
              <a:defRPr/>
            </a:pPr>
            <a:r>
              <a:rPr lang="tr-TR" sz="1800" dirty="0">
                <a:solidFill>
                  <a:srgbClr val="FF0000"/>
                </a:solidFill>
                <a:latin typeface="Montserrat Medium" pitchFamily="2" charset="0"/>
              </a:rPr>
              <a:t>06.06.2015 tarih ve 29378 sayılı Resmi </a:t>
            </a:r>
            <a:r>
              <a:rPr lang="tr-TR" sz="1800" dirty="0" err="1">
                <a:solidFill>
                  <a:srgbClr val="FF0000"/>
                </a:solidFill>
                <a:latin typeface="Montserrat Medium" pitchFamily="2" charset="0"/>
              </a:rPr>
              <a:t>Gazete’de</a:t>
            </a:r>
            <a:r>
              <a:rPr lang="tr-TR" sz="1800" dirty="0">
                <a:solidFill>
                  <a:srgbClr val="FF0000"/>
                </a:solidFill>
                <a:latin typeface="Montserrat Medium" pitchFamily="2" charset="0"/>
              </a:rPr>
              <a:t> yayımlanarak yürürlüğe girmiştir.</a:t>
            </a:r>
          </a:p>
          <a:p>
            <a:pPr marL="0" indent="0">
              <a:buNone/>
              <a:defRPr/>
            </a:pPr>
            <a:endParaRPr lang="tr-TR" sz="1800" dirty="0">
              <a:solidFill>
                <a:schemeClr val="accent6">
                  <a:lumMod val="50000"/>
                </a:schemeClr>
              </a:solidFill>
              <a:latin typeface="Montserrat" pitchFamily="2" charset="0"/>
            </a:endParaRPr>
          </a:p>
          <a:p>
            <a:pPr marL="0" indent="0">
              <a:buNone/>
              <a:defRPr/>
            </a:pPr>
            <a:r>
              <a:rPr lang="tr-TR" sz="1800" dirty="0">
                <a:solidFill>
                  <a:schemeClr val="accent6">
                    <a:lumMod val="50000"/>
                  </a:schemeClr>
                </a:solidFill>
                <a:latin typeface="Montserrat" pitchFamily="2" charset="0"/>
              </a:rPr>
              <a:t>Bitkisel atık yağların üretiminden </a:t>
            </a:r>
            <a:r>
              <a:rPr lang="tr-TR" sz="1800" dirty="0" err="1">
                <a:solidFill>
                  <a:schemeClr val="accent6">
                    <a:lumMod val="50000"/>
                  </a:schemeClr>
                </a:solidFill>
                <a:latin typeface="Montserrat" pitchFamily="2" charset="0"/>
              </a:rPr>
              <a:t>bertarafına</a:t>
            </a:r>
            <a:r>
              <a:rPr lang="tr-TR" sz="1800" dirty="0">
                <a:solidFill>
                  <a:schemeClr val="accent6">
                    <a:lumMod val="50000"/>
                  </a:schemeClr>
                </a:solidFill>
                <a:latin typeface="Montserrat" pitchFamily="2" charset="0"/>
              </a:rPr>
              <a:t> kadar, Çevre ve insan sağlığına zarar vermeden yönetiminin sağlanması, yönetiminde gerekli teknik ve idari standartların oluşturulması ve buna yönelik prensip, politika ve programların belirlenmesine ilişkin usul ve esasları düzenlemektir.</a:t>
            </a:r>
          </a:p>
          <a:p>
            <a:pPr marL="0" indent="0">
              <a:buNone/>
              <a:defRPr/>
            </a:pPr>
            <a:endParaRPr lang="tr-TR" sz="1800" dirty="0">
              <a:solidFill>
                <a:srgbClr val="FF0000"/>
              </a:solidFill>
              <a:latin typeface="Montserrat" pitchFamily="2" charset="0"/>
            </a:endParaRPr>
          </a:p>
        </p:txBody>
      </p:sp>
    </p:spTree>
    <p:extLst>
      <p:ext uri="{BB962C8B-B14F-4D97-AF65-F5344CB8AC3E}">
        <p14:creationId xmlns:p14="http://schemas.microsoft.com/office/powerpoint/2010/main" val="3930883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71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a:solidFill>
                  <a:schemeClr val="accent6">
                    <a:lumMod val="50000"/>
                  </a:schemeClr>
                </a:solidFill>
                <a:latin typeface="Montserrat ExtraBold" pitchFamily="2" charset="0"/>
              </a:rPr>
              <a:t>Bitkisel Atık Yağların Kontrolü Yönetmeliği</a:t>
            </a:r>
          </a:p>
        </p:txBody>
      </p:sp>
      <p:pic>
        <p:nvPicPr>
          <p:cNvPr id="5" name="Picture 6" descr="Humuslu-toprak-katmanlari_jpg">
            <a:extLst>
              <a:ext uri="{FF2B5EF4-FFF2-40B4-BE49-F238E27FC236}">
                <a16:creationId xmlns:a16="http://schemas.microsoft.com/office/drawing/2014/main" id="{3186B778-1187-6E3F-D6FE-0B83047B5D2C}"/>
              </a:ext>
            </a:extLst>
          </p:cNvPr>
          <p:cNvPicPr>
            <a:picLocks noChangeAspect="1" noChangeArrowheads="1"/>
          </p:cNvPicPr>
          <p:nvPr/>
        </p:nvPicPr>
        <p:blipFill>
          <a:blip r:embed="rId3" cstate="email"/>
          <a:srcRect t="26085" r="1956"/>
          <a:stretch>
            <a:fillRect/>
          </a:stretch>
        </p:blipFill>
        <p:spPr bwMode="auto">
          <a:xfrm>
            <a:off x="4872027" y="2332620"/>
            <a:ext cx="1423924" cy="1552793"/>
          </a:xfrm>
          <a:prstGeom prst="roundRect">
            <a:avLst>
              <a:gd name="adj" fmla="val 16667"/>
            </a:avLst>
          </a:prstGeom>
          <a:ln>
            <a:noFill/>
          </a:ln>
          <a:effectLst>
            <a:reflection blurRad="6350" stA="17000" endPos="35000" dir="5400000" sy="-100000" algn="bl" rotWithShape="0"/>
          </a:effectLst>
          <a:scene3d>
            <a:camera prst="orthographicFront"/>
            <a:lightRig rig="threePt" dir="t"/>
          </a:scene3d>
          <a:sp3d prstMaterial="matte">
            <a:contourClr>
              <a:srgbClr val="969696"/>
            </a:contourClr>
          </a:sp3d>
        </p:spPr>
      </p:pic>
      <p:pic>
        <p:nvPicPr>
          <p:cNvPr id="6" name="Picture 4" descr="544410751_f8b1da19e4">
            <a:extLst>
              <a:ext uri="{FF2B5EF4-FFF2-40B4-BE49-F238E27FC236}">
                <a16:creationId xmlns:a16="http://schemas.microsoft.com/office/drawing/2014/main" id="{68B563CE-C925-9A90-9966-BC5F67F52386}"/>
              </a:ext>
            </a:extLst>
          </p:cNvPr>
          <p:cNvPicPr>
            <a:picLocks noChangeAspect="1" noChangeArrowheads="1"/>
          </p:cNvPicPr>
          <p:nvPr/>
        </p:nvPicPr>
        <p:blipFill>
          <a:blip r:embed="rId4" cstate="email"/>
          <a:srcRect l="13144"/>
          <a:stretch>
            <a:fillRect/>
          </a:stretch>
        </p:blipFill>
        <p:spPr bwMode="auto">
          <a:xfrm>
            <a:off x="628650" y="2332620"/>
            <a:ext cx="1690613" cy="1543439"/>
          </a:xfrm>
          <a:prstGeom prst="roundRect">
            <a:avLst>
              <a:gd name="adj" fmla="val 16667"/>
            </a:avLst>
          </a:prstGeom>
          <a:ln>
            <a:noFill/>
          </a:ln>
          <a:effectLst>
            <a:reflection blurRad="6350" stA="17000" endPos="35000" dir="5400000" sy="-100000" algn="bl" rotWithShape="0"/>
          </a:effectLst>
          <a:scene3d>
            <a:camera prst="orthographicFront"/>
            <a:lightRig rig="threePt" dir="t"/>
          </a:scene3d>
          <a:sp3d prstMaterial="matte">
            <a:contourClr>
              <a:srgbClr val="969696"/>
            </a:contourClr>
          </a:sp3d>
        </p:spPr>
      </p:pic>
      <p:pic>
        <p:nvPicPr>
          <p:cNvPr id="7" name="Picture 5" descr="cag">
            <a:extLst>
              <a:ext uri="{FF2B5EF4-FFF2-40B4-BE49-F238E27FC236}">
                <a16:creationId xmlns:a16="http://schemas.microsoft.com/office/drawing/2014/main" id="{3036E554-A1AE-7D42-49B8-DEC9F02C78D1}"/>
              </a:ext>
            </a:extLst>
          </p:cNvPr>
          <p:cNvPicPr>
            <a:picLocks noChangeAspect="1" noChangeArrowheads="1"/>
          </p:cNvPicPr>
          <p:nvPr/>
        </p:nvPicPr>
        <p:blipFill>
          <a:blip r:embed="rId5" cstate="email"/>
          <a:srcRect r="30858"/>
          <a:stretch>
            <a:fillRect/>
          </a:stretch>
        </p:blipFill>
        <p:spPr bwMode="auto">
          <a:xfrm>
            <a:off x="2738517" y="2332620"/>
            <a:ext cx="1657277" cy="1552793"/>
          </a:xfrm>
          <a:prstGeom prst="roundRect">
            <a:avLst>
              <a:gd name="adj" fmla="val 16667"/>
            </a:avLst>
          </a:prstGeom>
          <a:ln>
            <a:noFill/>
          </a:ln>
          <a:effectLst>
            <a:reflection blurRad="6350" stA="17000" endPos="35000" dir="5400000" sy="-100000" algn="bl" rotWithShape="0"/>
          </a:effectLst>
          <a:scene3d>
            <a:camera prst="orthographicFront"/>
            <a:lightRig rig="threePt" dir="t"/>
          </a:scene3d>
          <a:sp3d prstMaterial="matte">
            <a:contourClr>
              <a:srgbClr val="969696"/>
            </a:contourClr>
          </a:sp3d>
        </p:spPr>
      </p:pic>
      <p:pic>
        <p:nvPicPr>
          <p:cNvPr id="8" name="Picture 7" descr="42889">
            <a:extLst>
              <a:ext uri="{FF2B5EF4-FFF2-40B4-BE49-F238E27FC236}">
                <a16:creationId xmlns:a16="http://schemas.microsoft.com/office/drawing/2014/main" id="{09C881DE-879E-9551-CBF5-44FF30A26D6F}"/>
              </a:ext>
            </a:extLst>
          </p:cNvPr>
          <p:cNvPicPr>
            <a:picLocks noChangeAspect="1" noChangeArrowheads="1"/>
          </p:cNvPicPr>
          <p:nvPr/>
        </p:nvPicPr>
        <p:blipFill>
          <a:blip r:embed="rId6" cstate="email"/>
          <a:srcRect l="5667" r="9291"/>
          <a:stretch>
            <a:fillRect/>
          </a:stretch>
        </p:blipFill>
        <p:spPr bwMode="auto">
          <a:xfrm>
            <a:off x="6715205" y="2332620"/>
            <a:ext cx="1800145" cy="1559029"/>
          </a:xfrm>
          <a:prstGeom prst="roundRect">
            <a:avLst>
              <a:gd name="adj" fmla="val 16667"/>
            </a:avLst>
          </a:prstGeom>
          <a:ln>
            <a:noFill/>
          </a:ln>
          <a:effectLst>
            <a:reflection blurRad="6350" stA="17000" endPos="35000" dir="5400000" sy="-100000" algn="bl" rotWithShape="0"/>
          </a:effectLst>
          <a:scene3d>
            <a:camera prst="orthographicFront"/>
            <a:lightRig rig="threePt" dir="t"/>
          </a:scene3d>
          <a:sp3d prstMaterial="matte">
            <a:contourClr>
              <a:srgbClr val="969696"/>
            </a:contourClr>
          </a:sp3d>
        </p:spPr>
      </p:pic>
      <p:sp>
        <p:nvSpPr>
          <p:cNvPr id="9" name="İçerik Yer Tutucusu 2">
            <a:extLst>
              <a:ext uri="{FF2B5EF4-FFF2-40B4-BE49-F238E27FC236}">
                <a16:creationId xmlns:a16="http://schemas.microsoft.com/office/drawing/2014/main" id="{5B2BF70E-5232-D141-D735-38B9DAD22BD9}"/>
              </a:ext>
            </a:extLst>
          </p:cNvPr>
          <p:cNvSpPr txBox="1">
            <a:spLocks/>
          </p:cNvSpPr>
          <p:nvPr/>
        </p:nvSpPr>
        <p:spPr>
          <a:xfrm>
            <a:off x="490888" y="4059754"/>
            <a:ext cx="8210350" cy="12184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tr-TR" sz="2000" dirty="0">
                <a:solidFill>
                  <a:schemeClr val="accent6">
                    <a:lumMod val="50000"/>
                  </a:schemeClr>
                </a:solidFill>
                <a:latin typeface="Montserrat" pitchFamily="2" charset="0"/>
              </a:rPr>
              <a:t>Çöp içerisinde     Yüzey sularına        Toprağa         Kanalizasyona</a:t>
            </a:r>
          </a:p>
          <a:p>
            <a:pPr marL="0" indent="0" algn="ctr">
              <a:buNone/>
              <a:defRPr/>
            </a:pPr>
            <a:endParaRPr lang="tr-TR" sz="2000" b="1" dirty="0">
              <a:solidFill>
                <a:srgbClr val="FF0000"/>
              </a:solidFill>
              <a:latin typeface="Montserrat" pitchFamily="2" charset="0"/>
            </a:endParaRPr>
          </a:p>
          <a:p>
            <a:pPr marL="0" indent="0" algn="ctr">
              <a:buNone/>
              <a:defRPr/>
            </a:pPr>
            <a:r>
              <a:rPr lang="tr-TR" b="1" dirty="0">
                <a:solidFill>
                  <a:srgbClr val="FF0000"/>
                </a:solidFill>
                <a:latin typeface="Montserrat" pitchFamily="2" charset="0"/>
              </a:rPr>
              <a:t>DÖKÜLMESİ YASAKTIR ! ! ! </a:t>
            </a:r>
          </a:p>
        </p:txBody>
      </p:sp>
    </p:spTree>
    <p:extLst>
      <p:ext uri="{BB962C8B-B14F-4D97-AF65-F5344CB8AC3E}">
        <p14:creationId xmlns:p14="http://schemas.microsoft.com/office/powerpoint/2010/main" val="1437295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a:solidFill>
                  <a:schemeClr val="accent6">
                    <a:lumMod val="50000"/>
                  </a:schemeClr>
                </a:solidFill>
                <a:latin typeface="Montserrat ExtraBold" pitchFamily="2" charset="0"/>
              </a:rPr>
              <a:t>Bitkisel Atık Yağların Kontrolü Yönetmeliği</a:t>
            </a:r>
          </a:p>
        </p:txBody>
      </p:sp>
      <p:sp>
        <p:nvSpPr>
          <p:cNvPr id="3" name="İçerik Yer Tutucusu 2">
            <a:extLst>
              <a:ext uri="{FF2B5EF4-FFF2-40B4-BE49-F238E27FC236}">
                <a16:creationId xmlns:a16="http://schemas.microsoft.com/office/drawing/2014/main" id="{AABBB389-8EC0-20DA-F55E-366244F8FA01}"/>
              </a:ext>
            </a:extLst>
          </p:cNvPr>
          <p:cNvSpPr txBox="1">
            <a:spLocks/>
          </p:cNvSpPr>
          <p:nvPr/>
        </p:nvSpPr>
        <p:spPr>
          <a:xfrm>
            <a:off x="628650" y="1775819"/>
            <a:ext cx="7791450" cy="4033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defRPr/>
            </a:pPr>
            <a:r>
              <a:rPr lang="tr-TR" sz="1800" dirty="0">
                <a:solidFill>
                  <a:schemeClr val="accent6">
                    <a:lumMod val="50000"/>
                  </a:schemeClr>
                </a:solidFill>
                <a:latin typeface="Montserrat" pitchFamily="2" charset="0"/>
              </a:rPr>
              <a:t>Bitkisel atık yağların yakılması yasaktır. </a:t>
            </a:r>
          </a:p>
          <a:p>
            <a:pPr>
              <a:buFont typeface="Wingdings" pitchFamily="2" charset="2"/>
              <a:buChar char="ü"/>
              <a:defRPr/>
            </a:pPr>
            <a:r>
              <a:rPr lang="tr-TR" sz="1800" dirty="0">
                <a:solidFill>
                  <a:schemeClr val="accent6">
                    <a:lumMod val="50000"/>
                  </a:schemeClr>
                </a:solidFill>
                <a:latin typeface="Montserrat" pitchFamily="2" charset="0"/>
              </a:rPr>
              <a:t>Bitkisel atık yağların doğrudan veya dolaylı olarak yenilebilir yağlar ve ham yağlarla karıştırılması yasaktır. </a:t>
            </a:r>
          </a:p>
          <a:p>
            <a:pPr>
              <a:buFont typeface="Wingdings" pitchFamily="2" charset="2"/>
              <a:buChar char="ü"/>
              <a:defRPr/>
            </a:pPr>
            <a:r>
              <a:rPr lang="tr-TR" sz="1800" dirty="0">
                <a:solidFill>
                  <a:schemeClr val="accent6">
                    <a:lumMod val="50000"/>
                  </a:schemeClr>
                </a:solidFill>
                <a:latin typeface="Montserrat" pitchFamily="2" charset="0"/>
              </a:rPr>
              <a:t>Bitkisel atık yağların yalnızca çevre lisanslı geri dönüşüm tesisleri ve ara depolama tesisleri tarafından toplanabilir. Bunun dışındaki gerçek ve tüzel kişiler tarafından Bitkisel atık yağları toplayamaz ve işleyemez .</a:t>
            </a:r>
          </a:p>
          <a:p>
            <a:pPr>
              <a:buFont typeface="Wingdings" pitchFamily="2" charset="2"/>
              <a:buChar char="ü"/>
              <a:defRPr/>
            </a:pPr>
            <a:r>
              <a:rPr lang="tr-TR" sz="1800" dirty="0">
                <a:solidFill>
                  <a:schemeClr val="accent6">
                    <a:lumMod val="50000"/>
                  </a:schemeClr>
                </a:solidFill>
                <a:latin typeface="Montserrat" pitchFamily="2" charset="0"/>
              </a:rPr>
              <a:t>Bitkisel atık yağların , ilgili teknik düzenlemelere uygun olarak yalnızca </a:t>
            </a:r>
            <a:r>
              <a:rPr lang="tr-TR" sz="1800" dirty="0" err="1">
                <a:solidFill>
                  <a:schemeClr val="accent6">
                    <a:lumMod val="50000"/>
                  </a:schemeClr>
                </a:solidFill>
                <a:latin typeface="Montserrat" pitchFamily="2" charset="0"/>
              </a:rPr>
              <a:t>biyodizel</a:t>
            </a:r>
            <a:r>
              <a:rPr lang="tr-TR" sz="1800" dirty="0">
                <a:solidFill>
                  <a:schemeClr val="accent6">
                    <a:lumMod val="50000"/>
                  </a:schemeClr>
                </a:solidFill>
                <a:latin typeface="Montserrat" pitchFamily="2" charset="0"/>
              </a:rPr>
              <a:t> ve biyogaz üretiminde kullanılabilir. </a:t>
            </a:r>
          </a:p>
          <a:p>
            <a:pPr>
              <a:buFont typeface="Wingdings" pitchFamily="2" charset="2"/>
              <a:buChar char="ü"/>
              <a:defRPr/>
            </a:pPr>
            <a:r>
              <a:rPr lang="tr-TR" sz="1800" dirty="0">
                <a:solidFill>
                  <a:schemeClr val="accent6">
                    <a:lumMod val="50000"/>
                  </a:schemeClr>
                </a:solidFill>
                <a:latin typeface="Montserrat" pitchFamily="2" charset="0"/>
              </a:rPr>
              <a:t>Kullanılmış yemeklik yağ üreten kurum, kuruluş veya işletmeler, bu yağların toplanması için çevre lisanslı geri kazanım tesisleri veya bitkisel atık yağların kontrolü yönetmeliğine yönelik ara depolama tesisleri ile yıllık sözleşmeler yapmakla yükümlüdür.</a:t>
            </a:r>
          </a:p>
        </p:txBody>
      </p:sp>
    </p:spTree>
    <p:extLst>
      <p:ext uri="{BB962C8B-B14F-4D97-AF65-F5344CB8AC3E}">
        <p14:creationId xmlns:p14="http://schemas.microsoft.com/office/powerpoint/2010/main" val="2598423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err="1">
                <a:solidFill>
                  <a:schemeClr val="accent6">
                    <a:lumMod val="50000"/>
                  </a:schemeClr>
                </a:solidFill>
                <a:latin typeface="Montserrat ExtraBold" pitchFamily="2" charset="0"/>
              </a:rPr>
              <a:t>Biyodizel</a:t>
            </a:r>
            <a:r>
              <a:rPr lang="tr-TR" sz="3600" b="1" dirty="0">
                <a:solidFill>
                  <a:schemeClr val="accent6">
                    <a:lumMod val="50000"/>
                  </a:schemeClr>
                </a:solidFill>
                <a:latin typeface="Montserrat ExtraBold" pitchFamily="2" charset="0"/>
              </a:rPr>
              <a:t> Nedir ?</a:t>
            </a:r>
          </a:p>
        </p:txBody>
      </p:sp>
      <p:pic>
        <p:nvPicPr>
          <p:cNvPr id="6" name="Resim 5">
            <a:extLst>
              <a:ext uri="{FF2B5EF4-FFF2-40B4-BE49-F238E27FC236}">
                <a16:creationId xmlns:a16="http://schemas.microsoft.com/office/drawing/2014/main" id="{78331164-49B5-2DF0-682F-C27B10E50641}"/>
              </a:ext>
            </a:extLst>
          </p:cNvPr>
          <p:cNvPicPr>
            <a:picLocks noChangeAspect="1"/>
          </p:cNvPicPr>
          <p:nvPr/>
        </p:nvPicPr>
        <p:blipFill>
          <a:blip r:embed="rId3"/>
          <a:stretch>
            <a:fillRect/>
          </a:stretch>
        </p:blipFill>
        <p:spPr>
          <a:xfrm>
            <a:off x="4462273" y="2171637"/>
            <a:ext cx="4681728" cy="4166236"/>
          </a:xfrm>
          <a:prstGeom prst="rect">
            <a:avLst/>
          </a:prstGeom>
        </p:spPr>
      </p:pic>
      <p:sp>
        <p:nvSpPr>
          <p:cNvPr id="5" name="Metin kutusu 4">
            <a:extLst>
              <a:ext uri="{FF2B5EF4-FFF2-40B4-BE49-F238E27FC236}">
                <a16:creationId xmlns:a16="http://schemas.microsoft.com/office/drawing/2014/main" id="{792F7587-F383-35ED-3CBE-791C890E8C1F}"/>
              </a:ext>
            </a:extLst>
          </p:cNvPr>
          <p:cNvSpPr txBox="1"/>
          <p:nvPr/>
        </p:nvSpPr>
        <p:spPr>
          <a:xfrm>
            <a:off x="628650" y="1477739"/>
            <a:ext cx="7116318" cy="1477328"/>
          </a:xfrm>
          <a:prstGeom prst="rect">
            <a:avLst/>
          </a:prstGeom>
          <a:noFill/>
        </p:spPr>
        <p:txBody>
          <a:bodyPr wrap="square">
            <a:spAutoFit/>
          </a:bodyPr>
          <a:lstStyle/>
          <a:p>
            <a:pPr marL="0" indent="0">
              <a:buNone/>
            </a:pPr>
            <a:r>
              <a:rPr lang="tr-TR" sz="1800" dirty="0">
                <a:solidFill>
                  <a:schemeClr val="accent6">
                    <a:lumMod val="50000"/>
                  </a:schemeClr>
                </a:solidFill>
                <a:latin typeface="Montserrat" pitchFamily="2" charset="0"/>
              </a:rPr>
              <a:t>Yağlar, yağ asidi metil esterleri olarak bilinen kimyasal bileşikleri üretmek için </a:t>
            </a:r>
            <a:r>
              <a:rPr lang="tr-TR" sz="1800" dirty="0" err="1">
                <a:solidFill>
                  <a:schemeClr val="accent6">
                    <a:lumMod val="50000"/>
                  </a:schemeClr>
                </a:solidFill>
                <a:latin typeface="Montserrat" pitchFamily="2" charset="0"/>
              </a:rPr>
              <a:t>metanol</a:t>
            </a:r>
            <a:r>
              <a:rPr lang="tr-TR" sz="1800" dirty="0">
                <a:solidFill>
                  <a:schemeClr val="accent6">
                    <a:lumMod val="50000"/>
                  </a:schemeClr>
                </a:solidFill>
                <a:latin typeface="Montserrat" pitchFamily="2" charset="0"/>
              </a:rPr>
              <a:t> ile kimyasal olarak reaksiyona sokulur. </a:t>
            </a:r>
            <a:r>
              <a:rPr lang="tr-TR" sz="1800" dirty="0" err="1">
                <a:solidFill>
                  <a:schemeClr val="accent6">
                    <a:lumMod val="50000"/>
                  </a:schemeClr>
                </a:solidFill>
                <a:latin typeface="Montserrat" pitchFamily="2" charset="0"/>
              </a:rPr>
              <a:t>Biyodizel</a:t>
            </a:r>
            <a:r>
              <a:rPr lang="tr-TR" sz="1800" dirty="0">
                <a:solidFill>
                  <a:schemeClr val="accent6">
                    <a:lumMod val="50000"/>
                  </a:schemeClr>
                </a:solidFill>
                <a:latin typeface="Montserrat" pitchFamily="2" charset="0"/>
              </a:rPr>
              <a:t>, bu esterlerin yakıt olarak kullanılması amaçlandığında verilen addır.</a:t>
            </a:r>
          </a:p>
          <a:p>
            <a:endParaRPr lang="tr-TR" sz="1800" dirty="0">
              <a:solidFill>
                <a:schemeClr val="accent6">
                  <a:lumMod val="50000"/>
                </a:schemeClr>
              </a:solidFill>
              <a:latin typeface="Montserrat" pitchFamily="2" charset="0"/>
            </a:endParaRPr>
          </a:p>
        </p:txBody>
      </p:sp>
      <p:sp>
        <p:nvSpPr>
          <p:cNvPr id="8" name="Metin kutusu 7">
            <a:extLst>
              <a:ext uri="{FF2B5EF4-FFF2-40B4-BE49-F238E27FC236}">
                <a16:creationId xmlns:a16="http://schemas.microsoft.com/office/drawing/2014/main" id="{4A6B36E5-7666-F96C-B034-D69720E16730}"/>
              </a:ext>
            </a:extLst>
          </p:cNvPr>
          <p:cNvSpPr txBox="1"/>
          <p:nvPr/>
        </p:nvSpPr>
        <p:spPr>
          <a:xfrm>
            <a:off x="628650" y="2823145"/>
            <a:ext cx="4071366" cy="1754326"/>
          </a:xfrm>
          <a:prstGeom prst="rect">
            <a:avLst/>
          </a:prstGeom>
          <a:noFill/>
        </p:spPr>
        <p:txBody>
          <a:bodyPr wrap="square">
            <a:spAutoFit/>
          </a:bodyPr>
          <a:lstStyle/>
          <a:p>
            <a:pPr marL="0" indent="0">
              <a:buNone/>
            </a:pPr>
            <a:r>
              <a:rPr lang="tr-TR" sz="1800" dirty="0" err="1">
                <a:solidFill>
                  <a:schemeClr val="accent6">
                    <a:lumMod val="50000"/>
                  </a:schemeClr>
                </a:solidFill>
                <a:latin typeface="Montserrat" pitchFamily="2" charset="0"/>
              </a:rPr>
              <a:t>Biyodizel</a:t>
            </a:r>
            <a:r>
              <a:rPr lang="tr-TR" sz="1800" dirty="0">
                <a:solidFill>
                  <a:schemeClr val="accent6">
                    <a:lumMod val="50000"/>
                  </a:schemeClr>
                </a:solidFill>
                <a:latin typeface="Montserrat" pitchFamily="2" charset="0"/>
              </a:rPr>
              <a:t>, </a:t>
            </a:r>
            <a:r>
              <a:rPr lang="tr-TR" sz="1800" dirty="0" err="1">
                <a:solidFill>
                  <a:schemeClr val="accent6">
                    <a:lumMod val="50000"/>
                  </a:schemeClr>
                </a:solidFill>
                <a:latin typeface="Montserrat" pitchFamily="2" charset="0"/>
              </a:rPr>
              <a:t>toksik</a:t>
            </a:r>
            <a:r>
              <a:rPr lang="tr-TR" sz="1800" dirty="0">
                <a:solidFill>
                  <a:schemeClr val="accent6">
                    <a:lumMod val="50000"/>
                  </a:schemeClr>
                </a:solidFill>
                <a:latin typeface="Montserrat" pitchFamily="2" charset="0"/>
              </a:rPr>
              <a:t> olmayan, biyolojik olarak parçalanabilen, yenilenebilir kaynaklar olan yeni, kullanılmış veya yenmeyen bitkisel yağlardan yapılabilir.</a:t>
            </a:r>
          </a:p>
          <a:p>
            <a:endParaRPr lang="tr-TR" sz="1800" dirty="0">
              <a:solidFill>
                <a:schemeClr val="accent6">
                  <a:lumMod val="50000"/>
                </a:schemeClr>
              </a:solidFill>
              <a:latin typeface="Montserrat" pitchFamily="2" charset="0"/>
            </a:endParaRPr>
          </a:p>
        </p:txBody>
      </p:sp>
      <p:sp>
        <p:nvSpPr>
          <p:cNvPr id="10" name="Metin kutusu 9">
            <a:extLst>
              <a:ext uri="{FF2B5EF4-FFF2-40B4-BE49-F238E27FC236}">
                <a16:creationId xmlns:a16="http://schemas.microsoft.com/office/drawing/2014/main" id="{8B100406-B3CB-CB39-F4F9-B28F572D437A}"/>
              </a:ext>
            </a:extLst>
          </p:cNvPr>
          <p:cNvSpPr txBox="1"/>
          <p:nvPr/>
        </p:nvSpPr>
        <p:spPr>
          <a:xfrm>
            <a:off x="628650" y="4577471"/>
            <a:ext cx="4501134" cy="1200329"/>
          </a:xfrm>
          <a:prstGeom prst="rect">
            <a:avLst/>
          </a:prstGeom>
          <a:noFill/>
        </p:spPr>
        <p:txBody>
          <a:bodyPr wrap="square">
            <a:spAutoFit/>
          </a:bodyPr>
          <a:lstStyle/>
          <a:p>
            <a:pPr marL="0" indent="0">
              <a:buNone/>
            </a:pPr>
            <a:r>
              <a:rPr lang="tr-TR" sz="1800" dirty="0" err="1">
                <a:solidFill>
                  <a:schemeClr val="accent6">
                    <a:lumMod val="50000"/>
                  </a:schemeClr>
                </a:solidFill>
                <a:latin typeface="Montserrat" pitchFamily="2" charset="0"/>
              </a:rPr>
              <a:t>Biyodizel</a:t>
            </a:r>
            <a:r>
              <a:rPr lang="tr-TR" sz="1800" dirty="0">
                <a:solidFill>
                  <a:schemeClr val="accent6">
                    <a:lumMod val="50000"/>
                  </a:schemeClr>
                </a:solidFill>
                <a:latin typeface="Montserrat" pitchFamily="2" charset="0"/>
              </a:rPr>
              <a:t>, gelecek vaat eden bir alternatif enerji kaynağı olma özelliği taşıyan, temiz, yenilenebilir ve yerli üretim bir dizel yakıttır.</a:t>
            </a:r>
          </a:p>
        </p:txBody>
      </p:sp>
    </p:spTree>
    <p:extLst>
      <p:ext uri="{BB962C8B-B14F-4D97-AF65-F5344CB8AC3E}">
        <p14:creationId xmlns:p14="http://schemas.microsoft.com/office/powerpoint/2010/main" val="638274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pPr algn="ctr"/>
            <a:r>
              <a:rPr lang="tr-TR" sz="3600" b="1" dirty="0" err="1">
                <a:solidFill>
                  <a:schemeClr val="accent6">
                    <a:lumMod val="50000"/>
                  </a:schemeClr>
                </a:solidFill>
                <a:latin typeface="Montserrat ExtraBold" pitchFamily="2" charset="0"/>
              </a:rPr>
              <a:t>Biyodizel</a:t>
            </a:r>
            <a:r>
              <a:rPr lang="tr-TR" sz="3600" b="1" dirty="0">
                <a:solidFill>
                  <a:schemeClr val="accent6">
                    <a:lumMod val="50000"/>
                  </a:schemeClr>
                </a:solidFill>
                <a:latin typeface="Montserrat ExtraBold" pitchFamily="2" charset="0"/>
              </a:rPr>
              <a:t> Döngüsü</a:t>
            </a:r>
          </a:p>
        </p:txBody>
      </p:sp>
      <p:pic>
        <p:nvPicPr>
          <p:cNvPr id="6" name="Resim 5">
            <a:extLst>
              <a:ext uri="{FF2B5EF4-FFF2-40B4-BE49-F238E27FC236}">
                <a16:creationId xmlns:a16="http://schemas.microsoft.com/office/drawing/2014/main" id="{B9B66D54-07AF-B136-413D-3FDD69B2F645}"/>
              </a:ext>
            </a:extLst>
          </p:cNvPr>
          <p:cNvPicPr>
            <a:picLocks noChangeAspect="1"/>
          </p:cNvPicPr>
          <p:nvPr/>
        </p:nvPicPr>
        <p:blipFill>
          <a:blip r:embed="rId3"/>
          <a:stretch>
            <a:fillRect/>
          </a:stretch>
        </p:blipFill>
        <p:spPr>
          <a:xfrm>
            <a:off x="180525" y="1181101"/>
            <a:ext cx="8897250" cy="4726662"/>
          </a:xfrm>
          <a:prstGeom prst="rect">
            <a:avLst/>
          </a:prstGeom>
          <a:effectLst>
            <a:outerShdw blurRad="541812" dist="123888" dir="5340000" algn="tl" rotWithShape="0">
              <a:prstClr val="black">
                <a:alpha val="15000"/>
              </a:prstClr>
            </a:outerShdw>
          </a:effectLst>
        </p:spPr>
      </p:pic>
    </p:spTree>
    <p:extLst>
      <p:ext uri="{BB962C8B-B14F-4D97-AF65-F5344CB8AC3E}">
        <p14:creationId xmlns:p14="http://schemas.microsoft.com/office/powerpoint/2010/main" val="277459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err="1">
                <a:solidFill>
                  <a:schemeClr val="accent6">
                    <a:lumMod val="50000"/>
                  </a:schemeClr>
                </a:solidFill>
                <a:latin typeface="Montserrat ExtraBold" pitchFamily="2" charset="0"/>
              </a:rPr>
              <a:t>Biyodizel’in</a:t>
            </a:r>
            <a:r>
              <a:rPr lang="tr-TR" sz="3600" b="1" dirty="0">
                <a:solidFill>
                  <a:schemeClr val="accent6">
                    <a:lumMod val="50000"/>
                  </a:schemeClr>
                </a:solidFill>
                <a:latin typeface="Montserrat ExtraBold" pitchFamily="2" charset="0"/>
              </a:rPr>
              <a:t> Çevresel Etkileri</a:t>
            </a:r>
          </a:p>
        </p:txBody>
      </p:sp>
      <p:pic>
        <p:nvPicPr>
          <p:cNvPr id="3" name="İçerik Yer Tutucusu 4" descr="çim, gökyüzü, metin, dış mekan içeren bir resim&#10;&#10;Açıklama otomatik olarak oluşturuldu">
            <a:extLst>
              <a:ext uri="{FF2B5EF4-FFF2-40B4-BE49-F238E27FC236}">
                <a16:creationId xmlns:a16="http://schemas.microsoft.com/office/drawing/2014/main" id="{267A22E1-AE10-502F-431E-0DF3DCC31A85}"/>
              </a:ext>
            </a:extLst>
          </p:cNvPr>
          <p:cNvPicPr>
            <a:picLocks noGrp="1" noChangeAspect="1"/>
          </p:cNvPicPr>
          <p:nvPr>
            <p:ph idx="1"/>
          </p:nvPr>
        </p:nvPicPr>
        <p:blipFill rotWithShape="1">
          <a:blip r:embed="rId3"/>
          <a:srcRect b="6507"/>
          <a:stretch/>
        </p:blipFill>
        <p:spPr>
          <a:xfrm>
            <a:off x="692658" y="3200399"/>
            <a:ext cx="7758684" cy="2715769"/>
          </a:xfrm>
          <a:prstGeom prst="roundRect">
            <a:avLst/>
          </a:prstGeom>
          <a:effectLst>
            <a:reflection blurRad="6350" stA="25552" endPos="35000" dir="5400000" sy="-100000" algn="bl" rotWithShape="0"/>
          </a:effectLst>
        </p:spPr>
      </p:pic>
      <p:sp>
        <p:nvSpPr>
          <p:cNvPr id="6" name="Metin kutusu 5">
            <a:extLst>
              <a:ext uri="{FF2B5EF4-FFF2-40B4-BE49-F238E27FC236}">
                <a16:creationId xmlns:a16="http://schemas.microsoft.com/office/drawing/2014/main" id="{DDC35298-53EB-99F1-8372-9211DC8ED9CB}"/>
              </a:ext>
            </a:extLst>
          </p:cNvPr>
          <p:cNvSpPr txBox="1"/>
          <p:nvPr/>
        </p:nvSpPr>
        <p:spPr>
          <a:xfrm>
            <a:off x="628650" y="1433426"/>
            <a:ext cx="7822692" cy="1600438"/>
          </a:xfrm>
          <a:prstGeom prst="rect">
            <a:avLst/>
          </a:prstGeom>
          <a:noFill/>
        </p:spPr>
        <p:txBody>
          <a:bodyPr wrap="square">
            <a:spAutoFit/>
          </a:bodyPr>
          <a:lstStyle/>
          <a:p>
            <a:pPr marL="457200" indent="-457200" algn="just">
              <a:buAutoNum type="arabicPeriod"/>
            </a:pP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geleneksel veya "fosil" dizele benzer alternatif bir yakıttır.</a:t>
            </a:r>
          </a:p>
          <a:p>
            <a:pPr marL="457200" indent="-457200" algn="just">
              <a:buAutoNum type="arabicPeriod"/>
            </a:pPr>
            <a:r>
              <a:rPr lang="tr-TR" sz="1400" dirty="0">
                <a:solidFill>
                  <a:schemeClr val="accent6">
                    <a:lumMod val="50000"/>
                  </a:schemeClr>
                </a:solidFill>
                <a:latin typeface="Montserrat" pitchFamily="2" charset="0"/>
              </a:rPr>
              <a:t>Saf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(yüzde 100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karbondioksit emisyonlarını petrol dizeline göre yüzde 75'ten daha fazla azaltır. Yüzde 20 oranında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karışımı kullanmak karbondioksit emisyonlarını yüzde 15 oranında azaltıyor.</a:t>
            </a:r>
          </a:p>
          <a:p>
            <a:pPr marL="457200" indent="-457200" algn="just">
              <a:buAutoNum type="arabicPeriod"/>
            </a:pPr>
            <a:r>
              <a:rPr lang="tr-TR" sz="1400" dirty="0">
                <a:solidFill>
                  <a:schemeClr val="accent6">
                    <a:lumMod val="50000"/>
                  </a:schemeClr>
                </a:solidFill>
                <a:latin typeface="Montserrat" pitchFamily="2" charset="0"/>
              </a:rPr>
              <a:t>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daha az partikül, karbon monoksit ve kükürt dioksit emisyonu üretir ve bunların tümü Çevre Koruma Ajansı tarafından halk sağlığı riskleri olarak hedeflenir.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sadece eser miktarda kükürt içerir.</a:t>
            </a:r>
          </a:p>
        </p:txBody>
      </p:sp>
    </p:spTree>
    <p:extLst>
      <p:ext uri="{BB962C8B-B14F-4D97-AF65-F5344CB8AC3E}">
        <p14:creationId xmlns:p14="http://schemas.microsoft.com/office/powerpoint/2010/main" val="255511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3" name="İçerik Yer Tutucusu 2">
            <a:extLst>
              <a:ext uri="{FF2B5EF4-FFF2-40B4-BE49-F238E27FC236}">
                <a16:creationId xmlns:a16="http://schemas.microsoft.com/office/drawing/2014/main" id="{632BC179-1EB3-6006-2A37-53BC24C8DA78}"/>
              </a:ext>
            </a:extLst>
          </p:cNvPr>
          <p:cNvSpPr>
            <a:spLocks noGrp="1"/>
          </p:cNvSpPr>
          <p:nvPr>
            <p:ph idx="1"/>
          </p:nvPr>
        </p:nvSpPr>
        <p:spPr>
          <a:xfrm>
            <a:off x="628650" y="3820273"/>
            <a:ext cx="7886700" cy="4351338"/>
          </a:xfrm>
        </p:spPr>
        <p:txBody>
          <a:bodyPr/>
          <a:lstStyle/>
          <a:p>
            <a:pPr marL="0" indent="0" algn="ctr">
              <a:buNone/>
            </a:pPr>
            <a:r>
              <a:rPr lang="tr-TR" dirty="0" err="1">
                <a:solidFill>
                  <a:schemeClr val="accent6">
                    <a:lumMod val="50000"/>
                  </a:schemeClr>
                </a:solidFill>
                <a:latin typeface="Montserrat Medium" pitchFamily="2" charset="0"/>
              </a:rPr>
              <a:t>Nagihan</a:t>
            </a:r>
            <a:r>
              <a:rPr lang="tr-TR" dirty="0">
                <a:solidFill>
                  <a:schemeClr val="accent6">
                    <a:lumMod val="50000"/>
                  </a:schemeClr>
                </a:solidFill>
                <a:latin typeface="Montserrat Medium" pitchFamily="2" charset="0"/>
              </a:rPr>
              <a:t> ÇAKIR YILMAZ</a:t>
            </a:r>
          </a:p>
          <a:p>
            <a:pPr marL="0" indent="0" algn="ctr">
              <a:buNone/>
            </a:pPr>
            <a:r>
              <a:rPr lang="tr-TR" sz="2000" dirty="0">
                <a:solidFill>
                  <a:schemeClr val="accent6">
                    <a:lumMod val="50000"/>
                  </a:schemeClr>
                </a:solidFill>
                <a:latin typeface="Montserrat" pitchFamily="2" charset="0"/>
              </a:rPr>
              <a:t>TÜRKTAY Ekim 2023, Ankara</a:t>
            </a:r>
          </a:p>
        </p:txBody>
      </p:sp>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537882" y="1855696"/>
            <a:ext cx="8068236" cy="1833282"/>
          </a:xfrm>
        </p:spPr>
        <p:txBody>
          <a:bodyPr>
            <a:normAutofit/>
          </a:bodyPr>
          <a:lstStyle/>
          <a:p>
            <a:pPr algn="ctr"/>
            <a:r>
              <a:rPr lang="tr-TR" sz="3600" b="1" dirty="0">
                <a:solidFill>
                  <a:schemeClr val="accent6">
                    <a:lumMod val="50000"/>
                  </a:schemeClr>
                </a:solidFill>
                <a:latin typeface="Montserrat ExtraBold" pitchFamily="2" charset="0"/>
              </a:rPr>
              <a:t>Bitkisel Atık Yağların Yönetiminin Ekonomiye Katkısı</a:t>
            </a:r>
          </a:p>
        </p:txBody>
      </p:sp>
    </p:spTree>
    <p:extLst>
      <p:ext uri="{BB962C8B-B14F-4D97-AF65-F5344CB8AC3E}">
        <p14:creationId xmlns:p14="http://schemas.microsoft.com/office/powerpoint/2010/main" val="1309230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err="1">
                <a:solidFill>
                  <a:schemeClr val="accent6">
                    <a:lumMod val="50000"/>
                  </a:schemeClr>
                </a:solidFill>
                <a:latin typeface="Montserrat ExtraBold" pitchFamily="2" charset="0"/>
              </a:rPr>
              <a:t>Biyodizel’in</a:t>
            </a:r>
            <a:r>
              <a:rPr lang="tr-TR" sz="3600" b="1" dirty="0">
                <a:solidFill>
                  <a:schemeClr val="accent6">
                    <a:lumMod val="50000"/>
                  </a:schemeClr>
                </a:solidFill>
                <a:latin typeface="Montserrat ExtraBold" pitchFamily="2" charset="0"/>
              </a:rPr>
              <a:t> Çevresel Etkileri</a:t>
            </a:r>
          </a:p>
        </p:txBody>
      </p:sp>
      <p:sp>
        <p:nvSpPr>
          <p:cNvPr id="5" name="Metin kutusu 4">
            <a:extLst>
              <a:ext uri="{FF2B5EF4-FFF2-40B4-BE49-F238E27FC236}">
                <a16:creationId xmlns:a16="http://schemas.microsoft.com/office/drawing/2014/main" id="{27F1D0C9-0995-A8C9-63BA-5F1A60A65247}"/>
              </a:ext>
            </a:extLst>
          </p:cNvPr>
          <p:cNvSpPr txBox="1"/>
          <p:nvPr/>
        </p:nvSpPr>
        <p:spPr>
          <a:xfrm>
            <a:off x="628650" y="1449389"/>
            <a:ext cx="7798173" cy="954107"/>
          </a:xfrm>
          <a:prstGeom prst="rect">
            <a:avLst/>
          </a:prstGeom>
          <a:noFill/>
        </p:spPr>
        <p:txBody>
          <a:bodyPr wrap="square">
            <a:spAutoFit/>
          </a:bodyPr>
          <a:lstStyle/>
          <a:p>
            <a:r>
              <a:rPr lang="tr-TR" sz="1400" dirty="0">
                <a:solidFill>
                  <a:schemeClr val="accent6">
                    <a:lumMod val="50000"/>
                  </a:schemeClr>
                </a:solidFill>
                <a:latin typeface="Montserrat" pitchFamily="2" charset="0"/>
              </a:rPr>
              <a:t>4.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geleneksel dizel motorlarda kullanılabildiği için yenilenebilir yakıt doğrudan petrol ürünlerinin yerini alabilir; Ülkenin ithal petrole olan bağımlılığını azaltmak.</a:t>
            </a:r>
          </a:p>
          <a:p>
            <a:endParaRPr lang="tr-TR" sz="1400" dirty="0">
              <a:solidFill>
                <a:schemeClr val="accent6">
                  <a:lumMod val="50000"/>
                </a:schemeClr>
              </a:solidFill>
              <a:latin typeface="Montserrat" pitchFamily="2" charset="0"/>
            </a:endParaRPr>
          </a:p>
        </p:txBody>
      </p:sp>
      <p:sp>
        <p:nvSpPr>
          <p:cNvPr id="8" name="Metin kutusu 7">
            <a:extLst>
              <a:ext uri="{FF2B5EF4-FFF2-40B4-BE49-F238E27FC236}">
                <a16:creationId xmlns:a16="http://schemas.microsoft.com/office/drawing/2014/main" id="{00C7F5FC-678D-38B6-4CC3-F435266E253B}"/>
              </a:ext>
            </a:extLst>
          </p:cNvPr>
          <p:cNvSpPr txBox="1"/>
          <p:nvPr/>
        </p:nvSpPr>
        <p:spPr>
          <a:xfrm>
            <a:off x="628649" y="2219529"/>
            <a:ext cx="3419995" cy="2893100"/>
          </a:xfrm>
          <a:prstGeom prst="rect">
            <a:avLst/>
          </a:prstGeom>
          <a:noFill/>
        </p:spPr>
        <p:txBody>
          <a:bodyPr wrap="square">
            <a:spAutoFit/>
          </a:bodyPr>
          <a:lstStyle/>
          <a:p>
            <a:r>
              <a:rPr lang="tr-TR" sz="1400" dirty="0">
                <a:solidFill>
                  <a:schemeClr val="accent6">
                    <a:lumMod val="50000"/>
                  </a:schemeClr>
                </a:solidFill>
                <a:latin typeface="Montserrat" pitchFamily="2" charset="0"/>
              </a:rPr>
              <a:t>5.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herhangi bir karışım seviyesinde petrol dizeli ile kolayca karışır ve bu da onu çok esnek bir yakıt katkı maddesi haline getirir.</a:t>
            </a:r>
          </a:p>
          <a:p>
            <a:endParaRPr lang="tr-TR" sz="1400" dirty="0">
              <a:solidFill>
                <a:schemeClr val="accent6">
                  <a:lumMod val="50000"/>
                </a:schemeClr>
              </a:solidFill>
              <a:latin typeface="Montserrat" pitchFamily="2" charset="0"/>
            </a:endParaRPr>
          </a:p>
          <a:p>
            <a:r>
              <a:rPr lang="tr-TR" sz="1400" dirty="0">
                <a:solidFill>
                  <a:schemeClr val="accent6">
                    <a:lumMod val="50000"/>
                  </a:schemeClr>
                </a:solidFill>
                <a:latin typeface="Montserrat" pitchFamily="2" charset="0"/>
              </a:rPr>
              <a:t>6.   Her litre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kullanım ömrü boyunca 0,95 litre petrol bazlı dizelin yerini alır. Aynı zamanda çok enerji tasarrufludur.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üretmek için kullanılan her birim fosil enerjiye karşılık 3,37 birim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enerjisi yaratılmaktadır.</a:t>
            </a:r>
          </a:p>
          <a:p>
            <a:pPr marL="342900" indent="-342900">
              <a:buAutoNum type="arabicPeriod" startAt="5"/>
            </a:pPr>
            <a:endParaRPr lang="tr-TR" sz="1400" dirty="0">
              <a:solidFill>
                <a:schemeClr val="accent6">
                  <a:lumMod val="50000"/>
                </a:schemeClr>
              </a:solidFill>
              <a:latin typeface="Montserrat" pitchFamily="2" charset="0"/>
            </a:endParaRPr>
          </a:p>
        </p:txBody>
      </p:sp>
      <p:pic>
        <p:nvPicPr>
          <p:cNvPr id="9" name="İçerik Yer Tutucusu 4" descr="şişe, sıvı, su, yeşil içeren bir resim&#10;&#10;Açıklama otomatik olarak oluşturuldu">
            <a:extLst>
              <a:ext uri="{FF2B5EF4-FFF2-40B4-BE49-F238E27FC236}">
                <a16:creationId xmlns:a16="http://schemas.microsoft.com/office/drawing/2014/main" id="{B92ABF9E-E61F-2492-963F-768AE4FD9068}"/>
              </a:ext>
            </a:extLst>
          </p:cNvPr>
          <p:cNvPicPr>
            <a:picLocks noChangeAspect="1"/>
          </p:cNvPicPr>
          <p:nvPr/>
        </p:nvPicPr>
        <p:blipFill>
          <a:blip r:embed="rId3"/>
          <a:stretch>
            <a:fillRect/>
          </a:stretch>
        </p:blipFill>
        <p:spPr>
          <a:xfrm>
            <a:off x="4354191" y="2219529"/>
            <a:ext cx="4072632" cy="2618121"/>
          </a:xfrm>
          <a:prstGeom prst="roundRect">
            <a:avLst/>
          </a:prstGeom>
          <a:effectLst>
            <a:reflection blurRad="6350" stA="32000" endPos="35000" dir="5400000" sy="-100000" algn="bl" rotWithShape="0"/>
          </a:effectLst>
        </p:spPr>
      </p:pic>
      <p:sp>
        <p:nvSpPr>
          <p:cNvPr id="13" name="Metin kutusu 12">
            <a:extLst>
              <a:ext uri="{FF2B5EF4-FFF2-40B4-BE49-F238E27FC236}">
                <a16:creationId xmlns:a16="http://schemas.microsoft.com/office/drawing/2014/main" id="{03B36174-42F5-DDF1-0909-87052DEC2AA7}"/>
              </a:ext>
            </a:extLst>
          </p:cNvPr>
          <p:cNvSpPr txBox="1"/>
          <p:nvPr/>
        </p:nvSpPr>
        <p:spPr>
          <a:xfrm>
            <a:off x="628647" y="5039279"/>
            <a:ext cx="7886700" cy="738664"/>
          </a:xfrm>
          <a:prstGeom prst="rect">
            <a:avLst/>
          </a:prstGeom>
          <a:noFill/>
        </p:spPr>
        <p:txBody>
          <a:bodyPr wrap="square">
            <a:spAutoFit/>
          </a:bodyPr>
          <a:lstStyle/>
          <a:p>
            <a:r>
              <a:rPr lang="tr-TR" sz="1400" dirty="0">
                <a:solidFill>
                  <a:schemeClr val="accent6">
                    <a:lumMod val="50000"/>
                  </a:schemeClr>
                </a:solidFill>
                <a:latin typeface="Montserrat" pitchFamily="2" charset="0"/>
              </a:rPr>
              <a:t>7.    </a:t>
            </a:r>
            <a:r>
              <a:rPr lang="tr-TR" sz="1400" dirty="0" err="1">
                <a:solidFill>
                  <a:schemeClr val="accent6">
                    <a:lumMod val="50000"/>
                  </a:schemeClr>
                </a:solidFill>
                <a:latin typeface="Montserrat" pitchFamily="2" charset="0"/>
              </a:rPr>
              <a:t>Biyodizelin</a:t>
            </a:r>
            <a:r>
              <a:rPr lang="tr-TR" sz="1400" dirty="0">
                <a:solidFill>
                  <a:schemeClr val="accent6">
                    <a:lumMod val="50000"/>
                  </a:schemeClr>
                </a:solidFill>
                <a:latin typeface="Montserrat" pitchFamily="2" charset="0"/>
              </a:rPr>
              <a:t> çevreye faydalı birçok özelliği vardır. </a:t>
            </a:r>
            <a:r>
              <a:rPr lang="tr-TR" sz="1400" dirty="0" err="1">
                <a:solidFill>
                  <a:schemeClr val="accent6">
                    <a:lumMod val="50000"/>
                  </a:schemeClr>
                </a:solidFill>
                <a:latin typeface="Montserrat" pitchFamily="2" charset="0"/>
              </a:rPr>
              <a:t>Biyodizelin</a:t>
            </a:r>
            <a:r>
              <a:rPr lang="tr-TR" sz="1400" dirty="0">
                <a:solidFill>
                  <a:schemeClr val="accent6">
                    <a:lumMod val="50000"/>
                  </a:schemeClr>
                </a:solidFill>
                <a:latin typeface="Montserrat" pitchFamily="2" charset="0"/>
              </a:rPr>
              <a:t> temel özellikleri ve faydası, "Karbon nötr" olarak adlandırılabilmesidir. </a:t>
            </a:r>
            <a:r>
              <a:rPr lang="tr-TR" sz="1400" dirty="0" err="1">
                <a:solidFill>
                  <a:schemeClr val="accent6">
                    <a:lumMod val="50000"/>
                  </a:schemeClr>
                </a:solidFill>
                <a:latin typeface="Montserrat" pitchFamily="2" charset="0"/>
              </a:rPr>
              <a:t>Biyodizel</a:t>
            </a:r>
            <a:r>
              <a:rPr lang="tr-TR" sz="1400" dirty="0">
                <a:solidFill>
                  <a:schemeClr val="accent6">
                    <a:lumMod val="50000"/>
                  </a:schemeClr>
                </a:solidFill>
                <a:latin typeface="Montserrat" pitchFamily="2" charset="0"/>
              </a:rPr>
              <a:t>, partiküller ve hava </a:t>
            </a:r>
            <a:r>
              <a:rPr lang="tr-TR" sz="1400" dirty="0" err="1">
                <a:solidFill>
                  <a:schemeClr val="accent6">
                    <a:lumMod val="50000"/>
                  </a:schemeClr>
                </a:solidFill>
                <a:latin typeface="Montserrat" pitchFamily="2" charset="0"/>
              </a:rPr>
              <a:t>toksisitesi</a:t>
            </a:r>
            <a:r>
              <a:rPr lang="tr-TR" sz="1400" dirty="0">
                <a:solidFill>
                  <a:schemeClr val="accent6">
                    <a:lumMod val="50000"/>
                  </a:schemeClr>
                </a:solidFill>
                <a:latin typeface="Montserrat" pitchFamily="2" charset="0"/>
              </a:rPr>
              <a:t> gibi ciddi hava kirleticilerini azaltır.</a:t>
            </a:r>
          </a:p>
        </p:txBody>
      </p:sp>
    </p:spTree>
    <p:extLst>
      <p:ext uri="{BB962C8B-B14F-4D97-AF65-F5344CB8AC3E}">
        <p14:creationId xmlns:p14="http://schemas.microsoft.com/office/powerpoint/2010/main" val="3705163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1189879"/>
            <a:ext cx="7886700" cy="1325563"/>
          </a:xfrm>
        </p:spPr>
        <p:txBody>
          <a:bodyPr>
            <a:normAutofit/>
          </a:bodyPr>
          <a:lstStyle/>
          <a:p>
            <a:pPr algn="ctr"/>
            <a:r>
              <a:rPr lang="tr-TR" sz="3600" b="1" dirty="0">
                <a:solidFill>
                  <a:schemeClr val="accent6">
                    <a:lumMod val="50000"/>
                  </a:schemeClr>
                </a:solidFill>
                <a:latin typeface="Montserrat ExtraBold" pitchFamily="2" charset="0"/>
              </a:rPr>
              <a:t>Türkiye’de </a:t>
            </a:r>
            <a:r>
              <a:rPr lang="tr-TR" sz="3600" b="1" dirty="0" err="1">
                <a:solidFill>
                  <a:schemeClr val="accent6">
                    <a:lumMod val="50000"/>
                  </a:schemeClr>
                </a:solidFill>
                <a:latin typeface="Montserrat ExtraBold" pitchFamily="2" charset="0"/>
              </a:rPr>
              <a:t>Biyodizel</a:t>
            </a:r>
            <a:endParaRPr lang="tr-TR" sz="3600" b="1" dirty="0">
              <a:solidFill>
                <a:schemeClr val="accent6">
                  <a:lumMod val="50000"/>
                </a:schemeClr>
              </a:solidFill>
              <a:latin typeface="Montserrat ExtraBold" pitchFamily="2" charset="0"/>
            </a:endParaRPr>
          </a:p>
        </p:txBody>
      </p:sp>
      <p:sp>
        <p:nvSpPr>
          <p:cNvPr id="3" name="İçerik Yer Tutucusu 2">
            <a:extLst>
              <a:ext uri="{FF2B5EF4-FFF2-40B4-BE49-F238E27FC236}">
                <a16:creationId xmlns:a16="http://schemas.microsoft.com/office/drawing/2014/main" id="{AABBB389-8EC0-20DA-F55E-366244F8FA01}"/>
              </a:ext>
            </a:extLst>
          </p:cNvPr>
          <p:cNvSpPr txBox="1">
            <a:spLocks/>
          </p:cNvSpPr>
          <p:nvPr/>
        </p:nvSpPr>
        <p:spPr>
          <a:xfrm>
            <a:off x="628650" y="2448173"/>
            <a:ext cx="7886700" cy="3787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tr-TR" dirty="0">
              <a:solidFill>
                <a:schemeClr val="accent6">
                  <a:lumMod val="50000"/>
                </a:schemeClr>
              </a:solidFill>
              <a:latin typeface="Montserrat" pitchFamily="2" charset="0"/>
            </a:endParaRPr>
          </a:p>
        </p:txBody>
      </p:sp>
      <p:sp>
        <p:nvSpPr>
          <p:cNvPr id="6" name="Metin kutusu 5">
            <a:extLst>
              <a:ext uri="{FF2B5EF4-FFF2-40B4-BE49-F238E27FC236}">
                <a16:creationId xmlns:a16="http://schemas.microsoft.com/office/drawing/2014/main" id="{9AAD364C-1D9C-5CCB-15F3-E8479F7054CD}"/>
              </a:ext>
            </a:extLst>
          </p:cNvPr>
          <p:cNvSpPr txBox="1"/>
          <p:nvPr/>
        </p:nvSpPr>
        <p:spPr>
          <a:xfrm>
            <a:off x="699247" y="2767280"/>
            <a:ext cx="7745506" cy="1323439"/>
          </a:xfrm>
          <a:prstGeom prst="rect">
            <a:avLst/>
          </a:prstGeom>
          <a:noFill/>
        </p:spPr>
        <p:txBody>
          <a:bodyPr wrap="square">
            <a:spAutoFit/>
          </a:bodyPr>
          <a:lstStyle/>
          <a:p>
            <a:pPr marL="0" indent="0" algn="ctr">
              <a:buNone/>
            </a:pPr>
            <a:r>
              <a:rPr lang="tr-TR" sz="2000" dirty="0">
                <a:solidFill>
                  <a:schemeClr val="accent6">
                    <a:lumMod val="50000"/>
                  </a:schemeClr>
                </a:solidFill>
                <a:latin typeface="Montserrat" pitchFamily="2" charset="0"/>
              </a:rPr>
              <a:t>Türkiye 85 milyon nüfusa ve 25 milyon ton motorin tüketimine sahiptir. </a:t>
            </a:r>
            <a:r>
              <a:rPr lang="tr-TR" sz="2000" dirty="0" err="1">
                <a:solidFill>
                  <a:schemeClr val="accent6">
                    <a:lumMod val="50000"/>
                  </a:schemeClr>
                </a:solidFill>
                <a:latin typeface="Montserrat" pitchFamily="2" charset="0"/>
              </a:rPr>
              <a:t>Biyodizel</a:t>
            </a:r>
            <a:r>
              <a:rPr lang="tr-TR" sz="2000" dirty="0">
                <a:solidFill>
                  <a:schemeClr val="accent6">
                    <a:lumMod val="50000"/>
                  </a:schemeClr>
                </a:solidFill>
                <a:latin typeface="Montserrat" pitchFamily="2" charset="0"/>
              </a:rPr>
              <a:t> üretimi için önemli bir hammadde olan bitkisel atık yağ, enerji ve çevre açısından kanun ve mevzuatlarla desteklenmektedir.</a:t>
            </a:r>
          </a:p>
        </p:txBody>
      </p:sp>
    </p:spTree>
    <p:extLst>
      <p:ext uri="{BB962C8B-B14F-4D97-AF65-F5344CB8AC3E}">
        <p14:creationId xmlns:p14="http://schemas.microsoft.com/office/powerpoint/2010/main" val="4241592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1082303"/>
            <a:ext cx="7886700" cy="1325563"/>
          </a:xfrm>
        </p:spPr>
        <p:txBody>
          <a:bodyPr>
            <a:normAutofit/>
          </a:bodyPr>
          <a:lstStyle/>
          <a:p>
            <a:pPr algn="ctr"/>
            <a:r>
              <a:rPr lang="tr-TR" sz="3600" b="1" dirty="0">
                <a:solidFill>
                  <a:schemeClr val="accent6">
                    <a:lumMod val="50000"/>
                  </a:schemeClr>
                </a:solidFill>
                <a:latin typeface="Montserrat ExtraBold" pitchFamily="2" charset="0"/>
              </a:rPr>
              <a:t>Türkiye’de </a:t>
            </a:r>
            <a:r>
              <a:rPr lang="tr-TR" sz="3600" b="1" dirty="0" err="1">
                <a:solidFill>
                  <a:schemeClr val="accent6">
                    <a:lumMod val="50000"/>
                  </a:schemeClr>
                </a:solidFill>
                <a:latin typeface="Montserrat ExtraBold" pitchFamily="2" charset="0"/>
              </a:rPr>
              <a:t>Biyodizel</a:t>
            </a:r>
            <a:endParaRPr lang="tr-TR" sz="3600" b="1" dirty="0">
              <a:solidFill>
                <a:schemeClr val="accent6">
                  <a:lumMod val="50000"/>
                </a:schemeClr>
              </a:solidFill>
              <a:latin typeface="Montserrat ExtraBold" pitchFamily="2" charset="0"/>
            </a:endParaRPr>
          </a:p>
        </p:txBody>
      </p:sp>
      <p:sp>
        <p:nvSpPr>
          <p:cNvPr id="6" name="Metin kutusu 5">
            <a:extLst>
              <a:ext uri="{FF2B5EF4-FFF2-40B4-BE49-F238E27FC236}">
                <a16:creationId xmlns:a16="http://schemas.microsoft.com/office/drawing/2014/main" id="{47DD502B-3F60-65D8-94FF-F8301973EF25}"/>
              </a:ext>
            </a:extLst>
          </p:cNvPr>
          <p:cNvSpPr txBox="1"/>
          <p:nvPr/>
        </p:nvSpPr>
        <p:spPr>
          <a:xfrm>
            <a:off x="1335741" y="2551837"/>
            <a:ext cx="6472518" cy="2246769"/>
          </a:xfrm>
          <a:prstGeom prst="rect">
            <a:avLst/>
          </a:prstGeom>
          <a:noFill/>
        </p:spPr>
        <p:txBody>
          <a:bodyPr wrap="square">
            <a:spAutoFit/>
          </a:bodyPr>
          <a:lstStyle/>
          <a:p>
            <a:pPr marL="0" indent="0" algn="ctr">
              <a:buNone/>
            </a:pPr>
            <a:r>
              <a:rPr lang="tr-TR" sz="2000" dirty="0">
                <a:solidFill>
                  <a:schemeClr val="accent6">
                    <a:lumMod val="50000"/>
                  </a:schemeClr>
                </a:solidFill>
                <a:latin typeface="Montserrat" pitchFamily="2" charset="0"/>
              </a:rPr>
              <a:t>Petrol Dağıtım firmaları yasa gereği dizele </a:t>
            </a:r>
            <a:r>
              <a:rPr lang="tr-TR" sz="2000" dirty="0" err="1">
                <a:solidFill>
                  <a:schemeClr val="accent6">
                    <a:lumMod val="50000"/>
                  </a:schemeClr>
                </a:solidFill>
                <a:latin typeface="Montserrat" pitchFamily="2" charset="0"/>
              </a:rPr>
              <a:t>biyodizel</a:t>
            </a:r>
            <a:r>
              <a:rPr lang="tr-TR" sz="2000" dirty="0">
                <a:solidFill>
                  <a:schemeClr val="accent6">
                    <a:lumMod val="50000"/>
                  </a:schemeClr>
                </a:solidFill>
                <a:latin typeface="Montserrat" pitchFamily="2" charset="0"/>
              </a:rPr>
              <a:t> karıştırmak zorundadır ve harmanlama yükümlülüğü yıllık motorin satışlarının %0,5'idir. Çift sayılarak  motorine harmanlanan Kullanılmış Kızartmalık Yağdan üretilen </a:t>
            </a:r>
            <a:r>
              <a:rPr lang="tr-TR" sz="2000" dirty="0" err="1">
                <a:solidFill>
                  <a:schemeClr val="accent6">
                    <a:lumMod val="50000"/>
                  </a:schemeClr>
                </a:solidFill>
                <a:latin typeface="Montserrat" pitchFamily="2" charset="0"/>
              </a:rPr>
              <a:t>biyodizelin</a:t>
            </a:r>
            <a:r>
              <a:rPr lang="tr-TR" sz="2000" dirty="0">
                <a:solidFill>
                  <a:schemeClr val="accent6">
                    <a:lumMod val="50000"/>
                  </a:schemeClr>
                </a:solidFill>
                <a:latin typeface="Montserrat" pitchFamily="2" charset="0"/>
              </a:rPr>
              <a:t>  TS EN 14214 Standardı gereklerine uygun olması gerekmektedir.</a:t>
            </a:r>
          </a:p>
        </p:txBody>
      </p:sp>
    </p:spTree>
    <p:extLst>
      <p:ext uri="{BB962C8B-B14F-4D97-AF65-F5344CB8AC3E}">
        <p14:creationId xmlns:p14="http://schemas.microsoft.com/office/powerpoint/2010/main" val="76007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a:solidFill>
                  <a:schemeClr val="accent6">
                    <a:lumMod val="50000"/>
                  </a:schemeClr>
                </a:solidFill>
                <a:latin typeface="Montserrat ExtraBold" pitchFamily="2" charset="0"/>
              </a:rPr>
              <a:t>Türkiye’nin Potansiyeli</a:t>
            </a:r>
          </a:p>
        </p:txBody>
      </p:sp>
      <p:sp>
        <p:nvSpPr>
          <p:cNvPr id="3" name="İçerik Yer Tutucusu 2">
            <a:extLst>
              <a:ext uri="{FF2B5EF4-FFF2-40B4-BE49-F238E27FC236}">
                <a16:creationId xmlns:a16="http://schemas.microsoft.com/office/drawing/2014/main" id="{AABBB389-8EC0-20DA-F55E-366244F8FA01}"/>
              </a:ext>
            </a:extLst>
          </p:cNvPr>
          <p:cNvSpPr txBox="1">
            <a:spLocks/>
          </p:cNvSpPr>
          <p:nvPr/>
        </p:nvSpPr>
        <p:spPr>
          <a:xfrm>
            <a:off x="628650" y="1775820"/>
            <a:ext cx="7886700" cy="3787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800" dirty="0">
                <a:solidFill>
                  <a:schemeClr val="accent6">
                    <a:lumMod val="50000"/>
                  </a:schemeClr>
                </a:solidFill>
                <a:latin typeface="Montserrat" pitchFamily="2" charset="0"/>
              </a:rPr>
              <a:t>Türkiye Kullanılmış Kızartmalık Yağ Kaba Tahmin : 350.000 ton/yıl.</a:t>
            </a:r>
          </a:p>
          <a:p>
            <a:pPr marL="0" indent="0">
              <a:buNone/>
            </a:pPr>
            <a:r>
              <a:rPr lang="tr-TR" sz="1800" dirty="0">
                <a:solidFill>
                  <a:schemeClr val="accent6">
                    <a:lumMod val="50000"/>
                  </a:schemeClr>
                </a:solidFill>
                <a:latin typeface="Montserrat" pitchFamily="2" charset="0"/>
              </a:rPr>
              <a:t>Tahsil edilebilir Kullanılmış Kızartmalık Yağ miktarı: 150.000 ton/yıl</a:t>
            </a:r>
          </a:p>
          <a:p>
            <a:pPr marL="0" indent="0">
              <a:buNone/>
            </a:pPr>
            <a:r>
              <a:rPr lang="tr-TR" sz="1800" dirty="0">
                <a:solidFill>
                  <a:schemeClr val="accent6">
                    <a:lumMod val="50000"/>
                  </a:schemeClr>
                </a:solidFill>
                <a:highlight>
                  <a:srgbClr val="FFFF00"/>
                </a:highlight>
                <a:latin typeface="Montserrat" pitchFamily="2" charset="0"/>
              </a:rPr>
              <a:t>2020 yılı Kayıtlı Kullanılmış Kızartmalık Yağ Toplama Miktarı : 13.008 ton/yıl</a:t>
            </a:r>
          </a:p>
          <a:p>
            <a:pPr marL="0" indent="0">
              <a:buNone/>
            </a:pPr>
            <a:r>
              <a:rPr lang="tr-TR" sz="1800" dirty="0">
                <a:solidFill>
                  <a:schemeClr val="accent6">
                    <a:lumMod val="50000"/>
                  </a:schemeClr>
                </a:solidFill>
                <a:latin typeface="Montserrat" pitchFamily="2" charset="0"/>
              </a:rPr>
              <a:t>2020 yılı itibarıyla </a:t>
            </a:r>
            <a:r>
              <a:rPr lang="tr-TR" sz="1800" dirty="0">
                <a:solidFill>
                  <a:schemeClr val="accent6">
                    <a:lumMod val="50000"/>
                  </a:schemeClr>
                </a:solidFill>
                <a:highlight>
                  <a:srgbClr val="FFFF00"/>
                </a:highlight>
                <a:latin typeface="Montserrat" pitchFamily="2" charset="0"/>
              </a:rPr>
              <a:t>Kullanılmış Kızartmalık Yağ </a:t>
            </a:r>
            <a:r>
              <a:rPr lang="tr-TR" sz="1800" dirty="0">
                <a:solidFill>
                  <a:schemeClr val="accent6">
                    <a:lumMod val="50000"/>
                  </a:schemeClr>
                </a:solidFill>
                <a:latin typeface="Montserrat" pitchFamily="2" charset="0"/>
              </a:rPr>
              <a:t>Toplama: Kişi başı: 0,15 kg/yıl</a:t>
            </a:r>
          </a:p>
          <a:p>
            <a:pPr marL="0" indent="0">
              <a:buNone/>
            </a:pPr>
            <a:r>
              <a:rPr lang="tr-TR" sz="1800" dirty="0">
                <a:solidFill>
                  <a:schemeClr val="accent6">
                    <a:lumMod val="50000"/>
                  </a:schemeClr>
                </a:solidFill>
                <a:latin typeface="Montserrat" pitchFamily="2" charset="0"/>
              </a:rPr>
              <a:t>2020 itibarıyla </a:t>
            </a:r>
            <a:r>
              <a:rPr lang="tr-TR" sz="1800" dirty="0" err="1">
                <a:solidFill>
                  <a:schemeClr val="accent6">
                    <a:lumMod val="50000"/>
                  </a:schemeClr>
                </a:solidFill>
                <a:latin typeface="Montserrat" pitchFamily="2" charset="0"/>
              </a:rPr>
              <a:t>Biyodizel</a:t>
            </a:r>
            <a:r>
              <a:rPr lang="tr-TR" sz="1800" dirty="0">
                <a:solidFill>
                  <a:schemeClr val="accent6">
                    <a:lumMod val="50000"/>
                  </a:schemeClr>
                </a:solidFill>
                <a:latin typeface="Montserrat" pitchFamily="2" charset="0"/>
              </a:rPr>
              <a:t> Üretimi*: 10.400 milyon litre</a:t>
            </a:r>
          </a:p>
          <a:p>
            <a:pPr marL="0" indent="0">
              <a:buNone/>
            </a:pPr>
            <a:r>
              <a:rPr lang="tr-TR" sz="1800" dirty="0">
                <a:solidFill>
                  <a:schemeClr val="accent6">
                    <a:lumMod val="50000"/>
                  </a:schemeClr>
                </a:solidFill>
                <a:latin typeface="Montserrat" pitchFamily="2" charset="0"/>
              </a:rPr>
              <a:t>2023 itibari ile tahmini: 35.000 ton /yıl</a:t>
            </a:r>
          </a:p>
          <a:p>
            <a:pPr marL="0" indent="0">
              <a:buNone/>
            </a:pPr>
            <a:r>
              <a:rPr lang="tr-TR" sz="1800" dirty="0">
                <a:solidFill>
                  <a:schemeClr val="accent6">
                    <a:lumMod val="50000"/>
                  </a:schemeClr>
                </a:solidFill>
                <a:latin typeface="Montserrat" pitchFamily="2" charset="0"/>
              </a:rPr>
              <a:t>2023 yılı itibarıyla tahmini </a:t>
            </a:r>
            <a:r>
              <a:rPr lang="tr-TR" sz="1800" dirty="0">
                <a:solidFill>
                  <a:schemeClr val="accent6">
                    <a:lumMod val="50000"/>
                  </a:schemeClr>
                </a:solidFill>
                <a:highlight>
                  <a:srgbClr val="FFFF00"/>
                </a:highlight>
                <a:latin typeface="Montserrat" pitchFamily="2" charset="0"/>
              </a:rPr>
              <a:t>Kullanılmış Kızartmalık Yağ</a:t>
            </a:r>
            <a:r>
              <a:rPr lang="tr-TR" sz="1800" dirty="0">
                <a:solidFill>
                  <a:schemeClr val="accent6">
                    <a:lumMod val="50000"/>
                  </a:schemeClr>
                </a:solidFill>
                <a:latin typeface="Montserrat" pitchFamily="2" charset="0"/>
              </a:rPr>
              <a:t> Toplama: Kişi başı: 0,41 kg/yıl</a:t>
            </a:r>
          </a:p>
        </p:txBody>
      </p:sp>
    </p:spTree>
    <p:extLst>
      <p:ext uri="{BB962C8B-B14F-4D97-AF65-F5344CB8AC3E}">
        <p14:creationId xmlns:p14="http://schemas.microsoft.com/office/powerpoint/2010/main" val="360073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365126"/>
            <a:ext cx="7886700" cy="1325563"/>
          </a:xfrm>
        </p:spPr>
        <p:txBody>
          <a:bodyPr>
            <a:normAutofit/>
          </a:bodyPr>
          <a:lstStyle/>
          <a:p>
            <a:r>
              <a:rPr lang="tr-TR" sz="3600" b="1" dirty="0">
                <a:solidFill>
                  <a:schemeClr val="accent6">
                    <a:lumMod val="50000"/>
                  </a:schemeClr>
                </a:solidFill>
                <a:latin typeface="Montserrat ExtraBold" pitchFamily="2" charset="0"/>
              </a:rPr>
              <a:t>Türkiye’nin Potansiyeli</a:t>
            </a:r>
          </a:p>
        </p:txBody>
      </p:sp>
      <p:sp>
        <p:nvSpPr>
          <p:cNvPr id="3" name="İçerik Yer Tutucusu 2">
            <a:extLst>
              <a:ext uri="{FF2B5EF4-FFF2-40B4-BE49-F238E27FC236}">
                <a16:creationId xmlns:a16="http://schemas.microsoft.com/office/drawing/2014/main" id="{AABBB389-8EC0-20DA-F55E-366244F8FA01}"/>
              </a:ext>
            </a:extLst>
          </p:cNvPr>
          <p:cNvSpPr txBox="1">
            <a:spLocks/>
          </p:cNvSpPr>
          <p:nvPr/>
        </p:nvSpPr>
        <p:spPr>
          <a:xfrm>
            <a:off x="628650" y="1775820"/>
            <a:ext cx="7439585" cy="3787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800" dirty="0">
                <a:solidFill>
                  <a:schemeClr val="accent6">
                    <a:lumMod val="50000"/>
                  </a:schemeClr>
                </a:solidFill>
                <a:latin typeface="Montserrat" pitchFamily="2" charset="0"/>
              </a:rPr>
              <a:t>Geri Kazanım Tesisi sayısı: 8</a:t>
            </a:r>
          </a:p>
          <a:p>
            <a:pPr marL="0" indent="0">
              <a:buNone/>
            </a:pPr>
            <a:r>
              <a:rPr lang="tr-TR" sz="1800" dirty="0">
                <a:solidFill>
                  <a:schemeClr val="accent6">
                    <a:lumMod val="50000"/>
                  </a:schemeClr>
                </a:solidFill>
                <a:latin typeface="Montserrat" pitchFamily="2" charset="0"/>
              </a:rPr>
              <a:t>Toplama Lisansı Sahip Şirket Sayısı: 47 (270 araca sahip)</a:t>
            </a:r>
          </a:p>
          <a:p>
            <a:pPr marL="0" indent="0">
              <a:buNone/>
            </a:pPr>
            <a:r>
              <a:rPr lang="tr-TR" sz="1800" dirty="0">
                <a:solidFill>
                  <a:schemeClr val="accent6">
                    <a:lumMod val="50000"/>
                  </a:schemeClr>
                </a:solidFill>
                <a:latin typeface="Montserrat" pitchFamily="2" charset="0"/>
              </a:rPr>
              <a:t>Ara depolama tesisi sayısı: 98 (35 şirkete ait)</a:t>
            </a:r>
          </a:p>
          <a:p>
            <a:pPr marL="0" indent="0">
              <a:buNone/>
            </a:pPr>
            <a:r>
              <a:rPr lang="tr-TR" sz="1800" dirty="0">
                <a:solidFill>
                  <a:schemeClr val="accent6">
                    <a:lumMod val="50000"/>
                  </a:schemeClr>
                </a:solidFill>
                <a:latin typeface="Montserrat" pitchFamily="2" charset="0"/>
              </a:rPr>
              <a:t>Kişi başına AB Ortalama Toplanabilir </a:t>
            </a:r>
            <a:r>
              <a:rPr lang="tr-TR" sz="1800" dirty="0">
                <a:solidFill>
                  <a:schemeClr val="accent6">
                    <a:lumMod val="50000"/>
                  </a:schemeClr>
                </a:solidFill>
                <a:highlight>
                  <a:srgbClr val="FFFF00"/>
                </a:highlight>
                <a:latin typeface="Montserrat" pitchFamily="2" charset="0"/>
              </a:rPr>
              <a:t>Kullanılmış Kızartmalık Yağ </a:t>
            </a:r>
            <a:r>
              <a:rPr lang="tr-TR" sz="1800" dirty="0">
                <a:solidFill>
                  <a:schemeClr val="accent6">
                    <a:lumMod val="50000"/>
                  </a:schemeClr>
                </a:solidFill>
                <a:latin typeface="Montserrat" pitchFamily="2" charset="0"/>
              </a:rPr>
              <a:t>: 1,2 kg/yıl</a:t>
            </a:r>
          </a:p>
          <a:p>
            <a:pPr marL="0" indent="0">
              <a:buNone/>
            </a:pPr>
            <a:r>
              <a:rPr lang="tr-TR" sz="1800" dirty="0">
                <a:solidFill>
                  <a:schemeClr val="accent6">
                    <a:lumMod val="50000"/>
                  </a:schemeClr>
                </a:solidFill>
                <a:latin typeface="Montserrat" pitchFamily="2" charset="0"/>
              </a:rPr>
              <a:t>Kişi başına AB Potansiyel Toplanabilir </a:t>
            </a:r>
            <a:r>
              <a:rPr lang="tr-TR" sz="1800" dirty="0">
                <a:solidFill>
                  <a:schemeClr val="accent6">
                    <a:lumMod val="50000"/>
                  </a:schemeClr>
                </a:solidFill>
                <a:highlight>
                  <a:srgbClr val="FFFF00"/>
                </a:highlight>
                <a:latin typeface="Montserrat" pitchFamily="2" charset="0"/>
              </a:rPr>
              <a:t>Kullanılmış Kızartmalık Yağ </a:t>
            </a:r>
            <a:r>
              <a:rPr lang="tr-TR" sz="1800" dirty="0">
                <a:solidFill>
                  <a:schemeClr val="accent6">
                    <a:lumMod val="50000"/>
                  </a:schemeClr>
                </a:solidFill>
                <a:latin typeface="Montserrat" pitchFamily="2" charset="0"/>
              </a:rPr>
              <a:t>: 2 kg/yıl</a:t>
            </a:r>
          </a:p>
          <a:p>
            <a:pPr marL="0" indent="0">
              <a:buNone/>
            </a:pPr>
            <a:endParaRPr lang="tr-TR" sz="1800" dirty="0">
              <a:solidFill>
                <a:schemeClr val="accent6">
                  <a:lumMod val="50000"/>
                </a:schemeClr>
              </a:solidFill>
              <a:latin typeface="Montserrat" pitchFamily="2" charset="0"/>
              <a:cs typeface="Times New Roman" panose="02020603050405020304" pitchFamily="18" charset="0"/>
            </a:endParaRPr>
          </a:p>
        </p:txBody>
      </p:sp>
    </p:spTree>
    <p:extLst>
      <p:ext uri="{BB962C8B-B14F-4D97-AF65-F5344CB8AC3E}">
        <p14:creationId xmlns:p14="http://schemas.microsoft.com/office/powerpoint/2010/main" val="4074088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CA94C0-03F0-5DF4-7029-4D81823B615C}"/>
              </a:ext>
            </a:extLst>
          </p:cNvPr>
          <p:cNvSpPr>
            <a:spLocks noGrp="1"/>
          </p:cNvSpPr>
          <p:nvPr>
            <p:ph type="title"/>
          </p:nvPr>
        </p:nvSpPr>
        <p:spPr>
          <a:xfrm>
            <a:off x="628650" y="2319432"/>
            <a:ext cx="7886700" cy="1325563"/>
          </a:xfrm>
        </p:spPr>
        <p:txBody>
          <a:bodyPr>
            <a:normAutofit/>
          </a:bodyPr>
          <a:lstStyle/>
          <a:p>
            <a:r>
              <a:rPr lang="tr-TR" sz="3600" b="1" dirty="0">
                <a:solidFill>
                  <a:schemeClr val="accent6">
                    <a:lumMod val="50000"/>
                  </a:schemeClr>
                </a:solidFill>
                <a:latin typeface="Montserrat ExtraBold" pitchFamily="2" charset="0"/>
              </a:rPr>
              <a:t>Türkiye’nin Potansiyeli</a:t>
            </a:r>
          </a:p>
        </p:txBody>
      </p:sp>
      <p:pic>
        <p:nvPicPr>
          <p:cNvPr id="4" name="Resim 3">
            <a:extLst>
              <a:ext uri="{FF2B5EF4-FFF2-40B4-BE49-F238E27FC236}">
                <a16:creationId xmlns:a16="http://schemas.microsoft.com/office/drawing/2014/main" id="{61265F6A-A912-9C56-50B0-D2D1F91A7B3F}"/>
              </a:ext>
            </a:extLst>
          </p:cNvPr>
          <p:cNvPicPr>
            <a:picLocks noChangeAspect="1"/>
          </p:cNvPicPr>
          <p:nvPr/>
        </p:nvPicPr>
        <p:blipFill>
          <a:blip r:embed="rId2"/>
          <a:stretch>
            <a:fillRect/>
          </a:stretch>
        </p:blipFill>
        <p:spPr>
          <a:xfrm>
            <a:off x="-277314" y="1"/>
            <a:ext cx="9698628" cy="6858090"/>
          </a:xfrm>
          <a:prstGeom prst="rect">
            <a:avLst/>
          </a:prstGeom>
        </p:spPr>
      </p:pic>
      <p:sp>
        <p:nvSpPr>
          <p:cNvPr id="6" name="İçerik Yer Tutucusu 5">
            <a:extLst>
              <a:ext uri="{FF2B5EF4-FFF2-40B4-BE49-F238E27FC236}">
                <a16:creationId xmlns:a16="http://schemas.microsoft.com/office/drawing/2014/main" id="{6A0BF5FF-3C23-B393-737B-2C71C82E97BA}"/>
              </a:ext>
            </a:extLst>
          </p:cNvPr>
          <p:cNvSpPr>
            <a:spLocks noGrp="1"/>
          </p:cNvSpPr>
          <p:nvPr>
            <p:ph idx="1"/>
          </p:nvPr>
        </p:nvSpPr>
        <p:spPr>
          <a:xfrm>
            <a:off x="628650" y="3149039"/>
            <a:ext cx="7886700" cy="1401669"/>
          </a:xfrm>
        </p:spPr>
        <p:txBody>
          <a:bodyPr/>
          <a:lstStyle/>
          <a:p>
            <a:pPr marL="0" indent="0" algn="ctr">
              <a:buNone/>
            </a:pPr>
            <a:r>
              <a:rPr lang="tr-TR" sz="3600" b="1" dirty="0" err="1">
                <a:solidFill>
                  <a:schemeClr val="bg1"/>
                </a:solidFill>
                <a:latin typeface="Montserrat Semi Bold" pitchFamily="2" charset="0"/>
              </a:rPr>
              <a:t>Nagihan</a:t>
            </a:r>
            <a:r>
              <a:rPr lang="tr-TR" sz="3600" b="1" dirty="0">
                <a:solidFill>
                  <a:schemeClr val="bg1"/>
                </a:solidFill>
                <a:latin typeface="Montserrat Semi Bold" pitchFamily="2" charset="0"/>
              </a:rPr>
              <a:t> Çakır Yılmaz</a:t>
            </a:r>
          </a:p>
          <a:p>
            <a:pPr marL="0" indent="0" algn="ctr">
              <a:buNone/>
            </a:pPr>
            <a:r>
              <a:rPr lang="tr-TR" dirty="0">
                <a:solidFill>
                  <a:schemeClr val="bg1"/>
                </a:solidFill>
                <a:latin typeface="Montserrat" pitchFamily="2" charset="0"/>
              </a:rPr>
              <a:t>Teşekkür Ederim</a:t>
            </a:r>
          </a:p>
        </p:txBody>
      </p:sp>
    </p:spTree>
    <p:extLst>
      <p:ext uri="{BB962C8B-B14F-4D97-AF65-F5344CB8AC3E}">
        <p14:creationId xmlns:p14="http://schemas.microsoft.com/office/powerpoint/2010/main" val="151318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3" name="İçerik Yer Tutucusu 2">
            <a:extLst>
              <a:ext uri="{FF2B5EF4-FFF2-40B4-BE49-F238E27FC236}">
                <a16:creationId xmlns:a16="http://schemas.microsoft.com/office/drawing/2014/main" id="{632BC179-1EB3-6006-2A37-53BC24C8DA78}"/>
              </a:ext>
            </a:extLst>
          </p:cNvPr>
          <p:cNvSpPr>
            <a:spLocks noGrp="1"/>
          </p:cNvSpPr>
          <p:nvPr>
            <p:ph idx="1"/>
          </p:nvPr>
        </p:nvSpPr>
        <p:spPr>
          <a:xfrm>
            <a:off x="628650" y="1573813"/>
            <a:ext cx="8138832" cy="1325563"/>
          </a:xfrm>
        </p:spPr>
        <p:txBody>
          <a:bodyPr>
            <a:normAutofit/>
          </a:bodyPr>
          <a:lstStyle/>
          <a:p>
            <a:r>
              <a:rPr lang="tr-TR" sz="1600" dirty="0">
                <a:solidFill>
                  <a:schemeClr val="accent6">
                    <a:lumMod val="50000"/>
                  </a:schemeClr>
                </a:solidFill>
                <a:latin typeface="Montserrat" pitchFamily="2" charset="0"/>
              </a:rPr>
              <a:t>Bitkisel Yağ Nedir?</a:t>
            </a:r>
          </a:p>
          <a:p>
            <a:r>
              <a:rPr lang="tr-TR" sz="1600" dirty="0">
                <a:solidFill>
                  <a:schemeClr val="accent6">
                    <a:lumMod val="50000"/>
                  </a:schemeClr>
                </a:solidFill>
                <a:latin typeface="Montserrat" pitchFamily="2" charset="0"/>
              </a:rPr>
              <a:t>Türkiye ve Dünya’daki Kullanım Miktarları ve Sağlık Açısından Bitkisel Yağ</a:t>
            </a:r>
          </a:p>
        </p:txBody>
      </p:sp>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628650" y="660998"/>
            <a:ext cx="7886700" cy="1325563"/>
          </a:xfrm>
        </p:spPr>
        <p:txBody>
          <a:bodyPr>
            <a:normAutofit/>
          </a:bodyPr>
          <a:lstStyle/>
          <a:p>
            <a:r>
              <a:rPr lang="tr-TR" sz="2000" dirty="0">
                <a:solidFill>
                  <a:schemeClr val="accent6">
                    <a:lumMod val="50000"/>
                  </a:schemeClr>
                </a:solidFill>
                <a:latin typeface="Montserrat Medium" pitchFamily="2" charset="0"/>
              </a:rPr>
              <a:t>1. Bitkisel Yağ</a:t>
            </a:r>
          </a:p>
        </p:txBody>
      </p:sp>
      <p:sp>
        <p:nvSpPr>
          <p:cNvPr id="5" name="İçerik Yer Tutucusu 2">
            <a:extLst>
              <a:ext uri="{FF2B5EF4-FFF2-40B4-BE49-F238E27FC236}">
                <a16:creationId xmlns:a16="http://schemas.microsoft.com/office/drawing/2014/main" id="{0A844337-17BF-E7B2-7B2D-3432BCD4320F}"/>
              </a:ext>
            </a:extLst>
          </p:cNvPr>
          <p:cNvSpPr txBox="1">
            <a:spLocks/>
          </p:cNvSpPr>
          <p:nvPr/>
        </p:nvSpPr>
        <p:spPr>
          <a:xfrm>
            <a:off x="628650" y="2700195"/>
            <a:ext cx="7700341"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600" dirty="0">
                <a:solidFill>
                  <a:schemeClr val="accent6">
                    <a:lumMod val="50000"/>
                  </a:schemeClr>
                </a:solidFill>
                <a:latin typeface="Montserrat" pitchFamily="2" charset="0"/>
              </a:rPr>
              <a:t>Bitkisel Atık Yağ Nedir?</a:t>
            </a:r>
          </a:p>
          <a:p>
            <a:r>
              <a:rPr lang="tr-TR" sz="1600" dirty="0">
                <a:solidFill>
                  <a:schemeClr val="accent6">
                    <a:lumMod val="50000"/>
                  </a:schemeClr>
                </a:solidFill>
                <a:latin typeface="Montserrat" pitchFamily="2" charset="0"/>
              </a:rPr>
              <a:t>Türkiye ve Dünya’daki Kullanım Miktarları </a:t>
            </a:r>
          </a:p>
          <a:p>
            <a:r>
              <a:rPr lang="tr-TR" sz="1600" dirty="0">
                <a:solidFill>
                  <a:schemeClr val="accent6">
                    <a:lumMod val="50000"/>
                  </a:schemeClr>
                </a:solidFill>
                <a:latin typeface="Montserrat" pitchFamily="2" charset="0"/>
              </a:rPr>
              <a:t>Çevreye ve İnsan Sağlığına Zararları</a:t>
            </a:r>
          </a:p>
        </p:txBody>
      </p:sp>
      <p:sp>
        <p:nvSpPr>
          <p:cNvPr id="6" name="Başlık 1">
            <a:extLst>
              <a:ext uri="{FF2B5EF4-FFF2-40B4-BE49-F238E27FC236}">
                <a16:creationId xmlns:a16="http://schemas.microsoft.com/office/drawing/2014/main" id="{F679D937-2CD4-C053-0929-B4278019BE5C}"/>
              </a:ext>
            </a:extLst>
          </p:cNvPr>
          <p:cNvSpPr txBox="1">
            <a:spLocks/>
          </p:cNvSpPr>
          <p:nvPr/>
        </p:nvSpPr>
        <p:spPr>
          <a:xfrm>
            <a:off x="628650" y="185340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dirty="0">
                <a:solidFill>
                  <a:schemeClr val="accent6">
                    <a:lumMod val="50000"/>
                  </a:schemeClr>
                </a:solidFill>
                <a:latin typeface="Montserrat Medium" pitchFamily="2" charset="0"/>
              </a:rPr>
              <a:t>2. Bitkisel Atık Yağ</a:t>
            </a:r>
          </a:p>
        </p:txBody>
      </p:sp>
      <p:sp>
        <p:nvSpPr>
          <p:cNvPr id="7" name="Başlık 1">
            <a:extLst>
              <a:ext uri="{FF2B5EF4-FFF2-40B4-BE49-F238E27FC236}">
                <a16:creationId xmlns:a16="http://schemas.microsoft.com/office/drawing/2014/main" id="{98601EE1-91BC-B2C4-3888-D840A83D0AD4}"/>
              </a:ext>
            </a:extLst>
          </p:cNvPr>
          <p:cNvSpPr txBox="1">
            <a:spLocks/>
          </p:cNvSpPr>
          <p:nvPr/>
        </p:nvSpPr>
        <p:spPr>
          <a:xfrm>
            <a:off x="628650" y="333608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dirty="0">
                <a:solidFill>
                  <a:schemeClr val="accent6">
                    <a:lumMod val="50000"/>
                  </a:schemeClr>
                </a:solidFill>
                <a:latin typeface="Montserrat Medium" pitchFamily="2" charset="0"/>
              </a:rPr>
              <a:t>3. Bitkisel Atık Yağların Kontrolü Yönetmeliği</a:t>
            </a:r>
          </a:p>
        </p:txBody>
      </p:sp>
      <p:sp>
        <p:nvSpPr>
          <p:cNvPr id="8" name="Başlık 1">
            <a:extLst>
              <a:ext uri="{FF2B5EF4-FFF2-40B4-BE49-F238E27FC236}">
                <a16:creationId xmlns:a16="http://schemas.microsoft.com/office/drawing/2014/main" id="{6FB1DDDF-F034-9AEA-850B-C3F4BA92F71C}"/>
              </a:ext>
            </a:extLst>
          </p:cNvPr>
          <p:cNvSpPr txBox="1">
            <a:spLocks/>
          </p:cNvSpPr>
          <p:nvPr/>
        </p:nvSpPr>
        <p:spPr>
          <a:xfrm>
            <a:off x="628650" y="377949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dirty="0">
                <a:solidFill>
                  <a:schemeClr val="accent6">
                    <a:lumMod val="50000"/>
                  </a:schemeClr>
                </a:solidFill>
                <a:latin typeface="Montserrat Medium" pitchFamily="2" charset="0"/>
              </a:rPr>
              <a:t>4. </a:t>
            </a:r>
            <a:r>
              <a:rPr lang="tr-TR" sz="2000" dirty="0" err="1">
                <a:solidFill>
                  <a:schemeClr val="accent6">
                    <a:lumMod val="50000"/>
                  </a:schemeClr>
                </a:solidFill>
                <a:latin typeface="Montserrat Medium" pitchFamily="2" charset="0"/>
              </a:rPr>
              <a:t>Biyodizel</a:t>
            </a:r>
            <a:endParaRPr lang="tr-TR" sz="2000" dirty="0">
              <a:solidFill>
                <a:schemeClr val="accent6">
                  <a:lumMod val="50000"/>
                </a:schemeClr>
              </a:solidFill>
              <a:latin typeface="Montserrat Medium" pitchFamily="2" charset="0"/>
            </a:endParaRPr>
          </a:p>
        </p:txBody>
      </p:sp>
      <p:sp>
        <p:nvSpPr>
          <p:cNvPr id="9" name="İçerik Yer Tutucusu 2">
            <a:extLst>
              <a:ext uri="{FF2B5EF4-FFF2-40B4-BE49-F238E27FC236}">
                <a16:creationId xmlns:a16="http://schemas.microsoft.com/office/drawing/2014/main" id="{B9B7F7B3-02BE-71E4-9163-149590C0ED10}"/>
              </a:ext>
            </a:extLst>
          </p:cNvPr>
          <p:cNvSpPr txBox="1">
            <a:spLocks/>
          </p:cNvSpPr>
          <p:nvPr/>
        </p:nvSpPr>
        <p:spPr>
          <a:xfrm>
            <a:off x="628650" y="4706941"/>
            <a:ext cx="7700341" cy="13255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600" dirty="0" err="1">
                <a:solidFill>
                  <a:schemeClr val="accent6">
                    <a:lumMod val="50000"/>
                  </a:schemeClr>
                </a:solidFill>
                <a:latin typeface="Montserrat" pitchFamily="2" charset="0"/>
              </a:rPr>
              <a:t>Biyodizel</a:t>
            </a:r>
            <a:r>
              <a:rPr lang="tr-TR" sz="1600" dirty="0">
                <a:solidFill>
                  <a:schemeClr val="accent6">
                    <a:lumMod val="50000"/>
                  </a:schemeClr>
                </a:solidFill>
                <a:latin typeface="Montserrat" pitchFamily="2" charset="0"/>
              </a:rPr>
              <a:t> Nedir?</a:t>
            </a:r>
          </a:p>
          <a:p>
            <a:r>
              <a:rPr lang="tr-TR" sz="1600" dirty="0">
                <a:solidFill>
                  <a:schemeClr val="accent6">
                    <a:lumMod val="50000"/>
                  </a:schemeClr>
                </a:solidFill>
                <a:latin typeface="Montserrat" pitchFamily="2" charset="0"/>
              </a:rPr>
              <a:t>Türkiye ve Dünya’daki Kullanım Miktarları</a:t>
            </a:r>
          </a:p>
          <a:p>
            <a:r>
              <a:rPr lang="tr-TR" sz="1600" dirty="0">
                <a:solidFill>
                  <a:schemeClr val="accent6">
                    <a:lumMod val="50000"/>
                  </a:schemeClr>
                </a:solidFill>
                <a:latin typeface="Montserrat" pitchFamily="2" charset="0"/>
              </a:rPr>
              <a:t> İklim Değişikliği Etkileri</a:t>
            </a:r>
          </a:p>
          <a:p>
            <a:r>
              <a:rPr lang="tr-TR" sz="1600" dirty="0">
                <a:solidFill>
                  <a:schemeClr val="accent6">
                    <a:lumMod val="50000"/>
                  </a:schemeClr>
                </a:solidFill>
                <a:latin typeface="Montserrat" pitchFamily="2" charset="0"/>
              </a:rPr>
              <a:t> Kullanım Miktarları ve Ekonomik Yönü</a:t>
            </a:r>
            <a:br>
              <a:rPr lang="tr-TR" sz="1600" dirty="0">
                <a:solidFill>
                  <a:schemeClr val="accent6">
                    <a:lumMod val="50000"/>
                  </a:schemeClr>
                </a:solidFill>
                <a:latin typeface="Montserrat" pitchFamily="2" charset="0"/>
              </a:rPr>
            </a:br>
            <a:endParaRPr lang="tr-TR" sz="1600" dirty="0">
              <a:solidFill>
                <a:schemeClr val="accent6">
                  <a:lumMod val="50000"/>
                </a:schemeClr>
              </a:solidFill>
              <a:latin typeface="Montserrat" pitchFamily="2" charset="0"/>
            </a:endParaRPr>
          </a:p>
        </p:txBody>
      </p:sp>
      <p:sp>
        <p:nvSpPr>
          <p:cNvPr id="10" name="Başlık 1">
            <a:extLst>
              <a:ext uri="{FF2B5EF4-FFF2-40B4-BE49-F238E27FC236}">
                <a16:creationId xmlns:a16="http://schemas.microsoft.com/office/drawing/2014/main" id="{265A375D-488D-2351-8C4B-0738C39C5411}"/>
              </a:ext>
            </a:extLst>
          </p:cNvPr>
          <p:cNvSpPr txBox="1">
            <a:spLocks/>
          </p:cNvSpPr>
          <p:nvPr/>
        </p:nvSpPr>
        <p:spPr>
          <a:xfrm>
            <a:off x="565897" y="190148"/>
            <a:ext cx="4329953" cy="1193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600" b="1" dirty="0" err="1">
                <a:solidFill>
                  <a:schemeClr val="accent6">
                    <a:lumMod val="50000"/>
                  </a:schemeClr>
                </a:solidFill>
                <a:latin typeface="Montserrat Semi Bold" pitchFamily="2" charset="0"/>
                <a:cs typeface="Times New Roman" panose="02020603050405020304" pitchFamily="18" charset="0"/>
              </a:rPr>
              <a:t>Biyodizel</a:t>
            </a:r>
            <a:endParaRPr lang="tr-TR" sz="3600" b="1" dirty="0">
              <a:solidFill>
                <a:schemeClr val="accent6">
                  <a:lumMod val="50000"/>
                </a:schemeClr>
              </a:solidFill>
              <a:latin typeface="Montserrat Semi Bold" pitchFamily="2" charset="0"/>
            </a:endParaRPr>
          </a:p>
        </p:txBody>
      </p:sp>
    </p:spTree>
    <p:extLst>
      <p:ext uri="{BB962C8B-B14F-4D97-AF65-F5344CB8AC3E}">
        <p14:creationId xmlns:p14="http://schemas.microsoft.com/office/powerpoint/2010/main" val="3744766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p:txBody>
          <a:bodyPr/>
          <a:lstStyle/>
          <a:p>
            <a:r>
              <a:rPr lang="tr-TR" b="1" dirty="0">
                <a:solidFill>
                  <a:schemeClr val="accent6">
                    <a:lumMod val="50000"/>
                  </a:schemeClr>
                </a:solidFill>
                <a:latin typeface="Montserrat ExtraBold" pitchFamily="2" charset="0"/>
              </a:rPr>
              <a:t>Bitkisel Atık Yağ ?</a:t>
            </a:r>
          </a:p>
        </p:txBody>
      </p:sp>
      <p:sp>
        <p:nvSpPr>
          <p:cNvPr id="7" name="Metin kutusu 6">
            <a:extLst>
              <a:ext uri="{FF2B5EF4-FFF2-40B4-BE49-F238E27FC236}">
                <a16:creationId xmlns:a16="http://schemas.microsoft.com/office/drawing/2014/main" id="{7A7EBAE9-DBCA-25D9-C55E-24157864032D}"/>
              </a:ext>
            </a:extLst>
          </p:cNvPr>
          <p:cNvSpPr txBox="1"/>
          <p:nvPr/>
        </p:nvSpPr>
        <p:spPr>
          <a:xfrm>
            <a:off x="628649" y="3880368"/>
            <a:ext cx="3853704" cy="1200329"/>
          </a:xfrm>
          <a:prstGeom prst="rect">
            <a:avLst/>
          </a:prstGeom>
          <a:noFill/>
        </p:spPr>
        <p:txBody>
          <a:bodyPr wrap="square">
            <a:spAutoFit/>
          </a:bodyPr>
          <a:lstStyle/>
          <a:p>
            <a:pPr marL="0" indent="0">
              <a:buNone/>
            </a:pPr>
            <a:r>
              <a:rPr lang="tr-TR" sz="1800" dirty="0">
                <a:solidFill>
                  <a:schemeClr val="accent6">
                    <a:lumMod val="50000"/>
                  </a:schemeClr>
                </a:solidFill>
                <a:latin typeface="Montserrat" pitchFamily="2" charset="0"/>
              </a:rPr>
              <a:t>Yağlar beslenme açısından </a:t>
            </a:r>
            <a:r>
              <a:rPr lang="tr-TR" sz="1800" dirty="0">
                <a:solidFill>
                  <a:schemeClr val="accent6">
                    <a:lumMod val="50000"/>
                  </a:schemeClr>
                </a:solidFill>
                <a:latin typeface="Montserrat Medium" pitchFamily="2" charset="0"/>
              </a:rPr>
              <a:t>iştah açıcı</a:t>
            </a:r>
            <a:r>
              <a:rPr lang="tr-TR" sz="1800" dirty="0">
                <a:solidFill>
                  <a:schemeClr val="accent4">
                    <a:lumMod val="75000"/>
                  </a:schemeClr>
                </a:solidFill>
                <a:latin typeface="Montserrat" pitchFamily="2" charset="0"/>
              </a:rPr>
              <a:t> </a:t>
            </a:r>
            <a:r>
              <a:rPr lang="tr-TR" sz="1800" dirty="0">
                <a:solidFill>
                  <a:schemeClr val="accent6">
                    <a:lumMod val="50000"/>
                  </a:schemeClr>
                </a:solidFill>
                <a:latin typeface="Montserrat" pitchFamily="2" charset="0"/>
              </a:rPr>
              <a:t>bir etkiye sahip olup yemeklere lezzet ve tat kazandırırlar.</a:t>
            </a:r>
          </a:p>
        </p:txBody>
      </p:sp>
      <p:sp>
        <p:nvSpPr>
          <p:cNvPr id="9" name="Metin kutusu 8">
            <a:extLst>
              <a:ext uri="{FF2B5EF4-FFF2-40B4-BE49-F238E27FC236}">
                <a16:creationId xmlns:a16="http://schemas.microsoft.com/office/drawing/2014/main" id="{C61CED85-F467-18C1-4FE6-C1D805343B29}"/>
              </a:ext>
            </a:extLst>
          </p:cNvPr>
          <p:cNvSpPr txBox="1"/>
          <p:nvPr/>
        </p:nvSpPr>
        <p:spPr>
          <a:xfrm>
            <a:off x="628649" y="1619108"/>
            <a:ext cx="6229352" cy="2031325"/>
          </a:xfrm>
          <a:prstGeom prst="rect">
            <a:avLst/>
          </a:prstGeom>
          <a:noFill/>
        </p:spPr>
        <p:txBody>
          <a:bodyPr wrap="square">
            <a:spAutoFit/>
          </a:bodyPr>
          <a:lstStyle/>
          <a:p>
            <a:pPr marL="0" indent="0">
              <a:buNone/>
            </a:pPr>
            <a:r>
              <a:rPr lang="tr-TR" sz="1800" dirty="0">
                <a:solidFill>
                  <a:schemeClr val="accent6">
                    <a:lumMod val="50000"/>
                  </a:schemeClr>
                </a:solidFill>
                <a:latin typeface="Montserrat Medium" pitchFamily="2" charset="0"/>
              </a:rPr>
              <a:t>Bitkisel yağlar</a:t>
            </a:r>
            <a:r>
              <a:rPr lang="tr-TR" sz="1800" dirty="0">
                <a:solidFill>
                  <a:schemeClr val="accent6">
                    <a:lumMod val="50000"/>
                  </a:schemeClr>
                </a:solidFill>
                <a:latin typeface="Montserrat" pitchFamily="2" charset="0"/>
              </a:rPr>
              <a:t>, zeytin, ayçiçeği, mısır, pamuk,  soya, </a:t>
            </a:r>
            <a:r>
              <a:rPr lang="tr-TR" sz="1800" dirty="0" err="1">
                <a:solidFill>
                  <a:schemeClr val="accent6">
                    <a:lumMod val="50000"/>
                  </a:schemeClr>
                </a:solidFill>
                <a:latin typeface="Montserrat" pitchFamily="2" charset="0"/>
              </a:rPr>
              <a:t>kanola</a:t>
            </a:r>
            <a:r>
              <a:rPr lang="tr-TR" sz="1800" dirty="0">
                <a:solidFill>
                  <a:schemeClr val="accent6">
                    <a:lumMod val="50000"/>
                  </a:schemeClr>
                </a:solidFill>
                <a:latin typeface="Montserrat" pitchFamily="2" charset="0"/>
              </a:rPr>
              <a:t> ve </a:t>
            </a:r>
            <a:r>
              <a:rPr lang="tr-TR" sz="1800" dirty="0" err="1">
                <a:solidFill>
                  <a:schemeClr val="accent6">
                    <a:lumMod val="50000"/>
                  </a:schemeClr>
                </a:solidFill>
                <a:latin typeface="Montserrat" pitchFamily="2" charset="0"/>
              </a:rPr>
              <a:t>aspir</a:t>
            </a:r>
            <a:r>
              <a:rPr lang="tr-TR" sz="1800" dirty="0">
                <a:solidFill>
                  <a:schemeClr val="accent6">
                    <a:lumMod val="50000"/>
                  </a:schemeClr>
                </a:solidFill>
                <a:latin typeface="Montserrat" pitchFamily="2" charset="0"/>
              </a:rPr>
              <a:t> gibi yağlı bitki tohumlarından elde edilen yağların genel adıdır.</a:t>
            </a:r>
          </a:p>
          <a:p>
            <a:endParaRPr lang="tr-TR" sz="1800"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pitchFamily="2" charset="0"/>
              </a:rPr>
              <a:t>Yağlar, insan vücudundaki </a:t>
            </a:r>
            <a:r>
              <a:rPr lang="tr-TR" sz="1800" dirty="0">
                <a:solidFill>
                  <a:schemeClr val="accent6">
                    <a:lumMod val="50000"/>
                  </a:schemeClr>
                </a:solidFill>
                <a:latin typeface="Montserrat Medium" pitchFamily="2" charset="0"/>
              </a:rPr>
              <a:t>hücre, doku ve organ yapılarında</a:t>
            </a:r>
            <a:r>
              <a:rPr lang="tr-TR" sz="1800" dirty="0">
                <a:solidFill>
                  <a:schemeClr val="accent4">
                    <a:lumMod val="75000"/>
                  </a:schemeClr>
                </a:solidFill>
                <a:latin typeface="Montserrat" pitchFamily="2" charset="0"/>
              </a:rPr>
              <a:t> </a:t>
            </a:r>
            <a:r>
              <a:rPr lang="tr-TR" sz="1800" dirty="0">
                <a:solidFill>
                  <a:schemeClr val="accent6">
                    <a:lumMod val="50000"/>
                  </a:schemeClr>
                </a:solidFill>
                <a:latin typeface="Montserrat" pitchFamily="2" charset="0"/>
              </a:rPr>
              <a:t>yer aldığından yaşam ve vücut işlevleri için mutlak alınması  gerekli besin öğesidir.</a:t>
            </a:r>
          </a:p>
        </p:txBody>
      </p:sp>
      <p:sp>
        <p:nvSpPr>
          <p:cNvPr id="10" name="Gözyaşı Damlası 9">
            <a:extLst>
              <a:ext uri="{FF2B5EF4-FFF2-40B4-BE49-F238E27FC236}">
                <a16:creationId xmlns:a16="http://schemas.microsoft.com/office/drawing/2014/main" id="{59316DDD-A4C6-1F40-BF48-F927B9B5160B}"/>
              </a:ext>
            </a:extLst>
          </p:cNvPr>
          <p:cNvSpPr/>
          <p:nvPr/>
        </p:nvSpPr>
        <p:spPr>
          <a:xfrm>
            <a:off x="6338398" y="2741846"/>
            <a:ext cx="2527695" cy="2527695"/>
          </a:xfrm>
          <a:prstGeom prst="teardrop">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p>
        </p:txBody>
      </p:sp>
      <p:pic>
        <p:nvPicPr>
          <p:cNvPr id="5" name="Resim 4" descr="şişe, içecek, sarı, durağan yaşam, cansız doğa içeren bir resim&#10;&#10;Açıklama otomatik olarak oluşturuldu">
            <a:extLst>
              <a:ext uri="{FF2B5EF4-FFF2-40B4-BE49-F238E27FC236}">
                <a16:creationId xmlns:a16="http://schemas.microsoft.com/office/drawing/2014/main" id="{7D66097E-B2DE-079D-23D1-8493DFBCDCE1}"/>
              </a:ext>
            </a:extLst>
          </p:cNvPr>
          <p:cNvPicPr>
            <a:picLocks noChangeAspect="1"/>
          </p:cNvPicPr>
          <p:nvPr/>
        </p:nvPicPr>
        <p:blipFill>
          <a:blip r:embed="rId3"/>
          <a:stretch>
            <a:fillRect/>
          </a:stretch>
        </p:blipFill>
        <p:spPr>
          <a:xfrm>
            <a:off x="4482354" y="2730041"/>
            <a:ext cx="4751294" cy="3427719"/>
          </a:xfrm>
          <a:prstGeom prst="rect">
            <a:avLst/>
          </a:prstGeom>
        </p:spPr>
      </p:pic>
    </p:spTree>
    <p:extLst>
      <p:ext uri="{BB962C8B-B14F-4D97-AF65-F5344CB8AC3E}">
        <p14:creationId xmlns:p14="http://schemas.microsoft.com/office/powerpoint/2010/main" val="142282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3" name="İçerik Yer Tutucusu 2">
            <a:extLst>
              <a:ext uri="{FF2B5EF4-FFF2-40B4-BE49-F238E27FC236}">
                <a16:creationId xmlns:a16="http://schemas.microsoft.com/office/drawing/2014/main" id="{632BC179-1EB3-6006-2A37-53BC24C8DA78}"/>
              </a:ext>
            </a:extLst>
          </p:cNvPr>
          <p:cNvSpPr>
            <a:spLocks noGrp="1"/>
          </p:cNvSpPr>
          <p:nvPr>
            <p:ph idx="1"/>
          </p:nvPr>
        </p:nvSpPr>
        <p:spPr>
          <a:xfrm>
            <a:off x="628649" y="1825625"/>
            <a:ext cx="7107891" cy="4351338"/>
          </a:xfrm>
        </p:spPr>
        <p:txBody>
          <a:bodyPr>
            <a:normAutofit fontScale="92500" lnSpcReduction="10000"/>
          </a:bodyPr>
          <a:lstStyle/>
          <a:p>
            <a:pPr marL="0" indent="0">
              <a:buNone/>
            </a:pPr>
            <a:r>
              <a:rPr lang="tr-TR" sz="2000" dirty="0">
                <a:solidFill>
                  <a:schemeClr val="accent6">
                    <a:lumMod val="50000"/>
                  </a:schemeClr>
                </a:solidFill>
                <a:latin typeface="Montserrat" pitchFamily="2" charset="0"/>
              </a:rPr>
              <a:t>Sağlıklı beslenmek için günlük tüketiminin enerjinin dağılımı itibariyle üç temel gıda öğesine dayandırılması gerekmektedir.</a:t>
            </a:r>
          </a:p>
          <a:p>
            <a:pPr marL="0" indent="0">
              <a:buNone/>
            </a:pPr>
            <a:endParaRPr lang="tr-TR" sz="2000" dirty="0">
              <a:solidFill>
                <a:schemeClr val="accent6">
                  <a:lumMod val="50000"/>
                </a:schemeClr>
              </a:solidFill>
              <a:latin typeface="Montserrat" pitchFamily="2" charset="0"/>
            </a:endParaRPr>
          </a:p>
          <a:p>
            <a:pPr marL="0" indent="0">
              <a:buNone/>
            </a:pPr>
            <a:r>
              <a:rPr lang="tr-TR" sz="2000" dirty="0">
                <a:solidFill>
                  <a:schemeClr val="accent6">
                    <a:lumMod val="50000"/>
                  </a:schemeClr>
                </a:solidFill>
                <a:latin typeface="Montserrat Medium" pitchFamily="2" charset="0"/>
              </a:rPr>
              <a:t>Karbonhidrat</a:t>
            </a:r>
          </a:p>
          <a:p>
            <a:pPr marL="0" indent="0">
              <a:buNone/>
            </a:pPr>
            <a:r>
              <a:rPr lang="tr-TR" sz="2000" dirty="0">
                <a:solidFill>
                  <a:schemeClr val="accent6">
                    <a:lumMod val="50000"/>
                  </a:schemeClr>
                </a:solidFill>
                <a:latin typeface="Montserrat Medium" pitchFamily="2" charset="0"/>
              </a:rPr>
              <a:t>Protein               </a:t>
            </a:r>
          </a:p>
          <a:p>
            <a:pPr marL="0" indent="0">
              <a:buNone/>
            </a:pPr>
            <a:r>
              <a:rPr lang="tr-TR" sz="2000" dirty="0">
                <a:solidFill>
                  <a:schemeClr val="accent6">
                    <a:lumMod val="50000"/>
                  </a:schemeClr>
                </a:solidFill>
                <a:latin typeface="Montserrat Medium" pitchFamily="2" charset="0"/>
              </a:rPr>
              <a:t>Yağ</a:t>
            </a:r>
          </a:p>
          <a:p>
            <a:pPr marL="0" indent="0">
              <a:buNone/>
            </a:pPr>
            <a:endParaRPr lang="tr-TR" sz="2000" dirty="0">
              <a:solidFill>
                <a:schemeClr val="accent6">
                  <a:lumMod val="50000"/>
                </a:schemeClr>
              </a:solidFill>
              <a:latin typeface="Montserrat" pitchFamily="2" charset="0"/>
            </a:endParaRPr>
          </a:p>
          <a:p>
            <a:pPr marL="0" indent="0">
              <a:buNone/>
            </a:pPr>
            <a:r>
              <a:rPr lang="tr-TR" sz="2000" dirty="0">
                <a:solidFill>
                  <a:schemeClr val="accent6">
                    <a:lumMod val="50000"/>
                  </a:schemeClr>
                </a:solidFill>
                <a:latin typeface="Montserrat Medium" pitchFamily="2" charset="0"/>
              </a:rPr>
              <a:t>Yağ en yoğun enerji kaynağıdır.</a:t>
            </a:r>
          </a:p>
          <a:p>
            <a:endParaRPr lang="tr-TR" sz="2000" dirty="0">
              <a:solidFill>
                <a:schemeClr val="accent6">
                  <a:lumMod val="50000"/>
                </a:schemeClr>
              </a:solidFill>
              <a:latin typeface="Montserrat" pitchFamily="2" charset="0"/>
            </a:endParaRPr>
          </a:p>
          <a:p>
            <a:pPr marL="0" indent="0">
              <a:buNone/>
            </a:pPr>
            <a:r>
              <a:rPr lang="tr-TR" sz="2000" dirty="0">
                <a:solidFill>
                  <a:schemeClr val="accent6">
                    <a:lumMod val="50000"/>
                  </a:schemeClr>
                </a:solidFill>
                <a:latin typeface="Montserrat" pitchFamily="2" charset="0"/>
              </a:rPr>
              <a:t>Karbonhidrat ve protein gram başına 4 kalori verirken, yağ gram başına  9,1-9,2 kalori enerji vermektedir.</a:t>
            </a:r>
          </a:p>
          <a:p>
            <a:pPr marL="0" indent="0">
              <a:buNone/>
            </a:pPr>
            <a:r>
              <a:rPr lang="tr-TR" sz="2000" dirty="0">
                <a:solidFill>
                  <a:schemeClr val="accent6">
                    <a:lumMod val="50000"/>
                  </a:schemeClr>
                </a:solidFill>
                <a:latin typeface="Montserrat" pitchFamily="2" charset="0"/>
              </a:rPr>
              <a:t> </a:t>
            </a:r>
          </a:p>
        </p:txBody>
      </p:sp>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p:txBody>
          <a:bodyPr>
            <a:noAutofit/>
          </a:bodyPr>
          <a:lstStyle/>
          <a:p>
            <a:r>
              <a:rPr lang="tr-TR" sz="3600" b="1" dirty="0">
                <a:solidFill>
                  <a:schemeClr val="accent6">
                    <a:lumMod val="50000"/>
                  </a:schemeClr>
                </a:solidFill>
                <a:latin typeface="Montserrat ExtraBold" pitchFamily="2" charset="0"/>
              </a:rPr>
              <a:t>SAĞLIKLI BESLENME AÇISINDAN YAĞLARIN ÖNEMİ</a:t>
            </a:r>
          </a:p>
        </p:txBody>
      </p:sp>
      <p:sp>
        <p:nvSpPr>
          <p:cNvPr id="7" name="Gözyaşı Damlası 6">
            <a:extLst>
              <a:ext uri="{FF2B5EF4-FFF2-40B4-BE49-F238E27FC236}">
                <a16:creationId xmlns:a16="http://schemas.microsoft.com/office/drawing/2014/main" id="{B2D831DE-7A22-C804-9E23-A645718BB7AA}"/>
              </a:ext>
            </a:extLst>
          </p:cNvPr>
          <p:cNvSpPr/>
          <p:nvPr/>
        </p:nvSpPr>
        <p:spPr>
          <a:xfrm>
            <a:off x="6668761" y="2484736"/>
            <a:ext cx="2167003" cy="2167003"/>
          </a:xfrm>
          <a:prstGeom prst="teardrop">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schemeClr val="accent6">
                  <a:lumMod val="50000"/>
                </a:schemeClr>
              </a:solidFill>
            </a:endParaRPr>
          </a:p>
        </p:txBody>
      </p:sp>
      <p:pic>
        <p:nvPicPr>
          <p:cNvPr id="5" name="Resim 4" descr="durağan yaşam, cansız doğa, çiçek, durağan yaşam fotoğrafçılığı, vazo içeren bir resim&#10;&#10;Açıklama otomatik olarak oluşturuldu">
            <a:extLst>
              <a:ext uri="{FF2B5EF4-FFF2-40B4-BE49-F238E27FC236}">
                <a16:creationId xmlns:a16="http://schemas.microsoft.com/office/drawing/2014/main" id="{4F762C87-FB0B-5ADD-219B-8A39BC132651}"/>
              </a:ext>
            </a:extLst>
          </p:cNvPr>
          <p:cNvPicPr>
            <a:picLocks noChangeAspect="1"/>
          </p:cNvPicPr>
          <p:nvPr/>
        </p:nvPicPr>
        <p:blipFill>
          <a:blip r:embed="rId3"/>
          <a:stretch>
            <a:fillRect/>
          </a:stretch>
        </p:blipFill>
        <p:spPr>
          <a:xfrm>
            <a:off x="6111047" y="2484736"/>
            <a:ext cx="2621039" cy="2403494"/>
          </a:xfrm>
          <a:prstGeom prst="rect">
            <a:avLst/>
          </a:prstGeom>
          <a:effectLst>
            <a:reflection blurRad="6350" stA="19000" endPos="35000" dir="5400000" sy="-100000" algn="bl" rotWithShape="0"/>
          </a:effectLst>
        </p:spPr>
      </p:pic>
      <p:sp>
        <p:nvSpPr>
          <p:cNvPr id="9" name="İçerik Yer Tutucusu 2">
            <a:extLst>
              <a:ext uri="{FF2B5EF4-FFF2-40B4-BE49-F238E27FC236}">
                <a16:creationId xmlns:a16="http://schemas.microsoft.com/office/drawing/2014/main" id="{CA4553FD-66B8-25F0-E375-9813D921C979}"/>
              </a:ext>
            </a:extLst>
          </p:cNvPr>
          <p:cNvSpPr txBox="1">
            <a:spLocks/>
          </p:cNvSpPr>
          <p:nvPr/>
        </p:nvSpPr>
        <p:spPr>
          <a:xfrm>
            <a:off x="2585152" y="3015436"/>
            <a:ext cx="1597442" cy="11165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900" dirty="0">
                <a:solidFill>
                  <a:schemeClr val="accent6">
                    <a:lumMod val="50000"/>
                  </a:schemeClr>
                </a:solidFill>
                <a:latin typeface="Montserrat Medium" pitchFamily="2" charset="0"/>
              </a:rPr>
              <a:t>% 60 </a:t>
            </a:r>
          </a:p>
          <a:p>
            <a:pPr marL="0" indent="0">
              <a:buNone/>
            </a:pPr>
            <a:r>
              <a:rPr lang="tr-TR" sz="1900" dirty="0">
                <a:solidFill>
                  <a:schemeClr val="accent6">
                    <a:lumMod val="50000"/>
                  </a:schemeClr>
                </a:solidFill>
                <a:latin typeface="Montserrat Medium" pitchFamily="2" charset="0"/>
              </a:rPr>
              <a:t>% 15-20</a:t>
            </a:r>
          </a:p>
          <a:p>
            <a:pPr marL="0" indent="0">
              <a:buNone/>
            </a:pPr>
            <a:r>
              <a:rPr lang="tr-TR" sz="1900" dirty="0">
                <a:solidFill>
                  <a:schemeClr val="accent6">
                    <a:lumMod val="50000"/>
                  </a:schemeClr>
                </a:solidFill>
                <a:latin typeface="Montserrat Medium" pitchFamily="2" charset="0"/>
              </a:rPr>
              <a:t>% 15-20</a:t>
            </a:r>
          </a:p>
        </p:txBody>
      </p:sp>
    </p:spTree>
    <p:extLst>
      <p:ext uri="{BB962C8B-B14F-4D97-AF65-F5344CB8AC3E}">
        <p14:creationId xmlns:p14="http://schemas.microsoft.com/office/powerpoint/2010/main" val="174033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p:txBody>
          <a:bodyPr>
            <a:noAutofit/>
          </a:bodyPr>
          <a:lstStyle/>
          <a:p>
            <a:r>
              <a:rPr lang="tr-TR" sz="3600" b="1" dirty="0">
                <a:solidFill>
                  <a:schemeClr val="accent6">
                    <a:lumMod val="50000"/>
                  </a:schemeClr>
                </a:solidFill>
                <a:latin typeface="Montserrat ExtraBold" pitchFamily="2" charset="0"/>
              </a:rPr>
              <a:t>Türkiye ve Dünya’da Bitkisel Yağ Kullanım Miktarları</a:t>
            </a:r>
          </a:p>
        </p:txBody>
      </p:sp>
      <p:sp>
        <p:nvSpPr>
          <p:cNvPr id="10" name="Metin kutusu 9">
            <a:extLst>
              <a:ext uri="{FF2B5EF4-FFF2-40B4-BE49-F238E27FC236}">
                <a16:creationId xmlns:a16="http://schemas.microsoft.com/office/drawing/2014/main" id="{56C63601-C85B-15A5-71AE-D59C2E0D2D9D}"/>
              </a:ext>
            </a:extLst>
          </p:cNvPr>
          <p:cNvSpPr txBox="1"/>
          <p:nvPr/>
        </p:nvSpPr>
        <p:spPr>
          <a:xfrm>
            <a:off x="628649" y="2003817"/>
            <a:ext cx="7511303" cy="2585323"/>
          </a:xfrm>
          <a:prstGeom prst="rect">
            <a:avLst/>
          </a:prstGeom>
          <a:noFill/>
        </p:spPr>
        <p:txBody>
          <a:bodyPr wrap="square">
            <a:spAutoFit/>
          </a:bodyPr>
          <a:lstStyle/>
          <a:p>
            <a:pPr marL="0" indent="0">
              <a:buFontTx/>
              <a:buNone/>
              <a:defRPr/>
            </a:pPr>
            <a:r>
              <a:rPr lang="tr-TR" sz="1800" dirty="0">
                <a:solidFill>
                  <a:schemeClr val="accent6">
                    <a:lumMod val="50000"/>
                  </a:schemeClr>
                </a:solidFill>
                <a:latin typeface="Montserrat" pitchFamily="2" charset="0"/>
              </a:rPr>
              <a:t>Dünyada kişi başı yağ tüketim  ortalaması </a:t>
            </a:r>
            <a:r>
              <a:rPr lang="tr-TR" sz="1800" dirty="0">
                <a:solidFill>
                  <a:schemeClr val="accent6">
                    <a:lumMod val="50000"/>
                  </a:schemeClr>
                </a:solidFill>
                <a:latin typeface="Montserrat Medium" pitchFamily="2" charset="0"/>
              </a:rPr>
              <a:t>15 kg/yıl,</a:t>
            </a:r>
          </a:p>
          <a:p>
            <a:pPr marL="0" indent="0">
              <a:buFontTx/>
              <a:buNone/>
              <a:defRPr/>
            </a:pPr>
            <a:endParaRPr lang="tr-TR" sz="1800" dirty="0">
              <a:solidFill>
                <a:schemeClr val="accent6">
                  <a:lumMod val="50000"/>
                </a:schemeClr>
              </a:solidFill>
              <a:latin typeface="Montserrat" pitchFamily="2" charset="0"/>
            </a:endParaRPr>
          </a:p>
          <a:p>
            <a:pPr marL="0" indent="0">
              <a:buFontTx/>
              <a:buNone/>
              <a:defRPr/>
            </a:pPr>
            <a:r>
              <a:rPr lang="tr-TR" sz="1800" dirty="0">
                <a:solidFill>
                  <a:schemeClr val="accent6">
                    <a:lumMod val="50000"/>
                  </a:schemeClr>
                </a:solidFill>
                <a:latin typeface="Montserrat" pitchFamily="2" charset="0"/>
              </a:rPr>
              <a:t>Gelişmiş ülkelerde tüketim </a:t>
            </a:r>
            <a:r>
              <a:rPr lang="tr-TR" sz="1800" dirty="0">
                <a:solidFill>
                  <a:schemeClr val="accent6">
                    <a:lumMod val="50000"/>
                  </a:schemeClr>
                </a:solidFill>
                <a:latin typeface="Montserrat Medium" pitchFamily="2" charset="0"/>
              </a:rPr>
              <a:t>30-38 kg/yıl </a:t>
            </a:r>
            <a:r>
              <a:rPr lang="tr-TR" sz="1800" dirty="0">
                <a:solidFill>
                  <a:schemeClr val="accent6">
                    <a:lumMod val="50000"/>
                  </a:schemeClr>
                </a:solidFill>
                <a:latin typeface="Montserrat" pitchFamily="2" charset="0"/>
              </a:rPr>
              <a:t>arasında değişmekte,</a:t>
            </a:r>
          </a:p>
          <a:p>
            <a:pPr marL="0" indent="0">
              <a:buFontTx/>
              <a:buNone/>
              <a:defRPr/>
            </a:pPr>
            <a:endParaRPr lang="tr-TR" sz="1800" dirty="0">
              <a:solidFill>
                <a:schemeClr val="accent6">
                  <a:lumMod val="50000"/>
                </a:schemeClr>
              </a:solidFill>
              <a:latin typeface="Montserrat" pitchFamily="2" charset="0"/>
            </a:endParaRPr>
          </a:p>
          <a:p>
            <a:pPr marL="0" indent="0">
              <a:buFontTx/>
              <a:buNone/>
              <a:defRPr/>
            </a:pPr>
            <a:r>
              <a:rPr lang="tr-TR" sz="1800" dirty="0">
                <a:solidFill>
                  <a:schemeClr val="accent6">
                    <a:lumMod val="50000"/>
                  </a:schemeClr>
                </a:solidFill>
                <a:latin typeface="Montserrat" pitchFamily="2" charset="0"/>
              </a:rPr>
              <a:t>Türkiye’de </a:t>
            </a:r>
            <a:r>
              <a:rPr lang="tr-TR" sz="1800" dirty="0">
                <a:solidFill>
                  <a:schemeClr val="accent6">
                    <a:lumMod val="50000"/>
                  </a:schemeClr>
                </a:solidFill>
                <a:latin typeface="Montserrat Medium" pitchFamily="2" charset="0"/>
              </a:rPr>
              <a:t>20 kg/yıl,</a:t>
            </a:r>
          </a:p>
          <a:p>
            <a:pPr marL="0" indent="0">
              <a:buFontTx/>
              <a:buNone/>
              <a:defRPr/>
            </a:pPr>
            <a:endParaRPr lang="tr-TR" sz="1800" dirty="0">
              <a:solidFill>
                <a:schemeClr val="accent6">
                  <a:lumMod val="50000"/>
                </a:schemeClr>
              </a:solidFill>
              <a:latin typeface="Montserrat" pitchFamily="2" charset="0"/>
            </a:endParaRPr>
          </a:p>
          <a:p>
            <a:pPr marL="0" indent="0">
              <a:buFontTx/>
              <a:buNone/>
              <a:defRPr/>
            </a:pPr>
            <a:r>
              <a:rPr lang="tr-TR" sz="1800" dirty="0">
                <a:solidFill>
                  <a:schemeClr val="accent6">
                    <a:lumMod val="50000"/>
                  </a:schemeClr>
                </a:solidFill>
                <a:latin typeface="Montserrat" pitchFamily="2" charset="0"/>
              </a:rPr>
              <a:t>Ülkemizde yıllık yaklaşık </a:t>
            </a:r>
          </a:p>
          <a:p>
            <a:pPr marL="0" indent="0">
              <a:buFontTx/>
              <a:buNone/>
              <a:defRPr/>
            </a:pPr>
            <a:r>
              <a:rPr lang="tr-TR" sz="1800" dirty="0">
                <a:solidFill>
                  <a:schemeClr val="accent6">
                    <a:lumMod val="50000"/>
                  </a:schemeClr>
                </a:solidFill>
                <a:latin typeface="Montserrat" pitchFamily="2" charset="0"/>
              </a:rPr>
              <a:t>olarak yaklaşık </a:t>
            </a:r>
            <a:r>
              <a:rPr lang="tr-TR" sz="1800" dirty="0">
                <a:solidFill>
                  <a:schemeClr val="accent6">
                    <a:lumMod val="50000"/>
                  </a:schemeClr>
                </a:solidFill>
                <a:latin typeface="Montserrat Medium" pitchFamily="2" charset="0"/>
              </a:rPr>
              <a:t>5 Milyon ton</a:t>
            </a:r>
            <a:r>
              <a:rPr lang="tr-TR" sz="1800" dirty="0">
                <a:solidFill>
                  <a:schemeClr val="accent4">
                    <a:lumMod val="75000"/>
                  </a:schemeClr>
                </a:solidFill>
                <a:latin typeface="Montserrat" pitchFamily="2" charset="0"/>
              </a:rPr>
              <a:t> </a:t>
            </a:r>
          </a:p>
          <a:p>
            <a:pPr marL="0" indent="0">
              <a:buFontTx/>
              <a:buNone/>
              <a:defRPr/>
            </a:pPr>
            <a:r>
              <a:rPr lang="tr-TR" sz="1800" dirty="0">
                <a:solidFill>
                  <a:schemeClr val="accent6">
                    <a:lumMod val="50000"/>
                  </a:schemeClr>
                </a:solidFill>
                <a:latin typeface="Montserrat" pitchFamily="2" charset="0"/>
              </a:rPr>
              <a:t>bitkisel yağ tüketilmektedir.</a:t>
            </a:r>
          </a:p>
        </p:txBody>
      </p:sp>
      <p:sp>
        <p:nvSpPr>
          <p:cNvPr id="12" name="Gözyaşı Damlası 11">
            <a:extLst>
              <a:ext uri="{FF2B5EF4-FFF2-40B4-BE49-F238E27FC236}">
                <a16:creationId xmlns:a16="http://schemas.microsoft.com/office/drawing/2014/main" id="{EF6A8C8D-AB87-9370-3B72-E25DA19815FE}"/>
              </a:ext>
            </a:extLst>
          </p:cNvPr>
          <p:cNvSpPr/>
          <p:nvPr/>
        </p:nvSpPr>
        <p:spPr>
          <a:xfrm>
            <a:off x="6623694" y="2916590"/>
            <a:ext cx="2167003" cy="2167003"/>
          </a:xfrm>
          <a:prstGeom prst="teardrop">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p>
        </p:txBody>
      </p:sp>
      <p:pic>
        <p:nvPicPr>
          <p:cNvPr id="11" name="Resim 10" descr="Ocakta ve fırında pişirme setleri, mutfak aletleri, mutfak aleti, kızartma tavası içeren bir resim&#10;&#10;Açıklama otomatik olarak oluşturuldu">
            <a:extLst>
              <a:ext uri="{FF2B5EF4-FFF2-40B4-BE49-F238E27FC236}">
                <a16:creationId xmlns:a16="http://schemas.microsoft.com/office/drawing/2014/main" id="{CC6075C8-6BF1-59F7-837B-B9FBAB4E38A0}"/>
              </a:ext>
            </a:extLst>
          </p:cNvPr>
          <p:cNvPicPr>
            <a:picLocks noChangeAspect="1"/>
          </p:cNvPicPr>
          <p:nvPr/>
        </p:nvPicPr>
        <p:blipFill>
          <a:blip r:embed="rId3"/>
          <a:stretch>
            <a:fillRect/>
          </a:stretch>
        </p:blipFill>
        <p:spPr>
          <a:xfrm>
            <a:off x="4447037" y="3194395"/>
            <a:ext cx="4068313" cy="228179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82700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3" name="İçerik Yer Tutucusu 2">
            <a:extLst>
              <a:ext uri="{FF2B5EF4-FFF2-40B4-BE49-F238E27FC236}">
                <a16:creationId xmlns:a16="http://schemas.microsoft.com/office/drawing/2014/main" id="{632BC179-1EB3-6006-2A37-53BC24C8DA78}"/>
              </a:ext>
            </a:extLst>
          </p:cNvPr>
          <p:cNvSpPr>
            <a:spLocks noGrp="1"/>
          </p:cNvSpPr>
          <p:nvPr>
            <p:ph idx="1"/>
          </p:nvPr>
        </p:nvSpPr>
        <p:spPr>
          <a:xfrm>
            <a:off x="628650" y="1825625"/>
            <a:ext cx="7886700" cy="3660775"/>
          </a:xfrm>
        </p:spPr>
        <p:txBody>
          <a:bodyPr>
            <a:normAutofit/>
          </a:bodyPr>
          <a:lstStyle/>
          <a:p>
            <a:pPr marL="0" indent="0">
              <a:buNone/>
            </a:pPr>
            <a:r>
              <a:rPr lang="tr-TR" sz="2000" dirty="0">
                <a:solidFill>
                  <a:schemeClr val="accent6">
                    <a:lumMod val="50000"/>
                  </a:schemeClr>
                </a:solidFill>
                <a:latin typeface="Montserrat" pitchFamily="2" charset="0"/>
              </a:rPr>
              <a:t>Kızartma esnasında gıda maddesi sıcak yağ içine daldırılır. Bu sırada  gıda maddesi ile kızartma yağı arasında aynı anda  gerçekleşen ısı ve kütle iletimleri neticesinde hem gıda hem de yağda önemli fiziksel ve kimyasal değişimler meydana gelir.</a:t>
            </a:r>
          </a:p>
          <a:p>
            <a:pPr marL="0" indent="0">
              <a:buNone/>
            </a:pPr>
            <a:endParaRPr lang="tr-TR" sz="2000" dirty="0">
              <a:solidFill>
                <a:schemeClr val="accent6">
                  <a:lumMod val="50000"/>
                </a:schemeClr>
              </a:solidFill>
              <a:latin typeface="Montserrat" pitchFamily="2" charset="0"/>
            </a:endParaRPr>
          </a:p>
          <a:p>
            <a:pPr marL="0" indent="0">
              <a:buNone/>
            </a:pPr>
            <a:r>
              <a:rPr lang="tr-TR" sz="2000" dirty="0">
                <a:solidFill>
                  <a:schemeClr val="accent6">
                    <a:lumMod val="50000"/>
                  </a:schemeClr>
                </a:solidFill>
                <a:latin typeface="Montserrat" pitchFamily="2" charset="0"/>
              </a:rPr>
              <a:t>Kızartılmış gıdalar ile birlikte tüketilen ve besin değeri açısından faydalı olan  kızartma yağlarının insan sağlığı üzerine olumsuz bir etkisi olmaması için kızartma yağlarının kullanım süresinin, toplam polar madde ve toplam polimer madde içeriklerinin çok dikkatli bir şekilde izlenmesi gerekmektedir. </a:t>
            </a:r>
          </a:p>
          <a:p>
            <a:pPr marL="0" indent="0">
              <a:buNone/>
            </a:pPr>
            <a:endParaRPr lang="tr-TR" sz="2000" dirty="0">
              <a:solidFill>
                <a:schemeClr val="accent6">
                  <a:lumMod val="50000"/>
                </a:schemeClr>
              </a:solidFill>
              <a:latin typeface="Montserrat" pitchFamily="2" charset="0"/>
            </a:endParaRPr>
          </a:p>
        </p:txBody>
      </p:sp>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p:txBody>
          <a:bodyPr/>
          <a:lstStyle/>
          <a:p>
            <a:r>
              <a:rPr lang="tr-TR" b="1" dirty="0">
                <a:solidFill>
                  <a:schemeClr val="accent6">
                    <a:lumMod val="50000"/>
                  </a:schemeClr>
                </a:solidFill>
                <a:latin typeface="Montserrat ExtraBold" pitchFamily="2" charset="0"/>
              </a:rPr>
              <a:t>Kızartma İşlemi</a:t>
            </a:r>
          </a:p>
        </p:txBody>
      </p:sp>
    </p:spTree>
    <p:extLst>
      <p:ext uri="{BB962C8B-B14F-4D97-AF65-F5344CB8AC3E}">
        <p14:creationId xmlns:p14="http://schemas.microsoft.com/office/powerpoint/2010/main" val="189301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3" name="İçerik Yer Tutucusu 2">
            <a:extLst>
              <a:ext uri="{FF2B5EF4-FFF2-40B4-BE49-F238E27FC236}">
                <a16:creationId xmlns:a16="http://schemas.microsoft.com/office/drawing/2014/main" id="{632BC179-1EB3-6006-2A37-53BC24C8DA78}"/>
              </a:ext>
            </a:extLst>
          </p:cNvPr>
          <p:cNvSpPr>
            <a:spLocks noGrp="1"/>
          </p:cNvSpPr>
          <p:nvPr>
            <p:ph idx="1"/>
          </p:nvPr>
        </p:nvSpPr>
        <p:spPr>
          <a:xfrm>
            <a:off x="509228" y="1583113"/>
            <a:ext cx="3236259" cy="3958187"/>
          </a:xfrm>
        </p:spPr>
        <p:txBody>
          <a:bodyPr>
            <a:normAutofit/>
          </a:bodyPr>
          <a:lstStyle/>
          <a:p>
            <a:pPr marL="0" indent="0">
              <a:buNone/>
            </a:pPr>
            <a:r>
              <a:rPr lang="tr-TR" sz="2000" dirty="0">
                <a:solidFill>
                  <a:schemeClr val="accent6">
                    <a:lumMod val="50000"/>
                  </a:schemeClr>
                </a:solidFill>
                <a:latin typeface="Montserrat" pitchFamily="2" charset="0"/>
              </a:rPr>
              <a:t>Reaksiyon     </a:t>
            </a:r>
          </a:p>
          <a:p>
            <a:pPr marL="457200" indent="-457200">
              <a:buAutoNum type="arabicPeriod"/>
            </a:pPr>
            <a:r>
              <a:rPr lang="tr-TR" sz="2000" dirty="0">
                <a:solidFill>
                  <a:schemeClr val="accent6">
                    <a:lumMod val="50000"/>
                  </a:schemeClr>
                </a:solidFill>
                <a:latin typeface="Montserrat" pitchFamily="2" charset="0"/>
              </a:rPr>
              <a:t>Hidroliz</a:t>
            </a:r>
          </a:p>
          <a:p>
            <a:pPr marL="457200" indent="-457200">
              <a:buAutoNum type="arabicPeriod"/>
            </a:pPr>
            <a:r>
              <a:rPr lang="tr-TR" sz="2000" dirty="0" err="1">
                <a:solidFill>
                  <a:schemeClr val="accent6">
                    <a:lumMod val="50000"/>
                  </a:schemeClr>
                </a:solidFill>
                <a:latin typeface="Montserrat" pitchFamily="2" charset="0"/>
              </a:rPr>
              <a:t>Oksidasyon</a:t>
            </a:r>
            <a:endParaRPr lang="tr-TR" sz="2000" dirty="0">
              <a:solidFill>
                <a:schemeClr val="accent6">
                  <a:lumMod val="50000"/>
                </a:schemeClr>
              </a:solidFill>
              <a:latin typeface="Montserrat" pitchFamily="2" charset="0"/>
            </a:endParaRPr>
          </a:p>
          <a:p>
            <a:pPr marL="457200" indent="-457200">
              <a:buAutoNum type="arabicPeriod"/>
            </a:pPr>
            <a:r>
              <a:rPr lang="tr-TR" sz="2000" dirty="0">
                <a:solidFill>
                  <a:schemeClr val="accent6">
                    <a:lumMod val="50000"/>
                  </a:schemeClr>
                </a:solidFill>
                <a:latin typeface="Montserrat" pitchFamily="2" charset="0"/>
              </a:rPr>
              <a:t>Isıl </a:t>
            </a:r>
            <a:r>
              <a:rPr lang="tr-TR" sz="2000" dirty="0" err="1">
                <a:solidFill>
                  <a:schemeClr val="accent6">
                    <a:lumMod val="50000"/>
                  </a:schemeClr>
                </a:solidFill>
                <a:latin typeface="Montserrat" pitchFamily="2" charset="0"/>
              </a:rPr>
              <a:t>Bozunma</a:t>
            </a:r>
            <a:endParaRPr lang="tr-TR" sz="2000" dirty="0">
              <a:solidFill>
                <a:schemeClr val="accent6">
                  <a:lumMod val="50000"/>
                </a:schemeClr>
              </a:solidFill>
              <a:latin typeface="Montserrat" pitchFamily="2" charset="0"/>
            </a:endParaRPr>
          </a:p>
        </p:txBody>
      </p:sp>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509228" y="346589"/>
            <a:ext cx="7886700" cy="1325563"/>
          </a:xfrm>
        </p:spPr>
        <p:txBody>
          <a:bodyPr>
            <a:normAutofit/>
          </a:bodyPr>
          <a:lstStyle/>
          <a:p>
            <a:r>
              <a:rPr lang="tr-TR" sz="2800" b="1" dirty="0">
                <a:solidFill>
                  <a:schemeClr val="accent6">
                    <a:lumMod val="50000"/>
                  </a:schemeClr>
                </a:solidFill>
                <a:latin typeface="Montserrat ExtraBold" pitchFamily="2" charset="0"/>
              </a:rPr>
              <a:t>Kızartma İşlemi Sırasında Yağda Oluşan Reaksiyonlar</a:t>
            </a:r>
          </a:p>
        </p:txBody>
      </p:sp>
      <p:sp>
        <p:nvSpPr>
          <p:cNvPr id="5" name="İçerik Yer Tutucusu 2">
            <a:extLst>
              <a:ext uri="{FF2B5EF4-FFF2-40B4-BE49-F238E27FC236}">
                <a16:creationId xmlns:a16="http://schemas.microsoft.com/office/drawing/2014/main" id="{1F881863-37A2-4850-AEE7-8144DC0E9DC4}"/>
              </a:ext>
            </a:extLst>
          </p:cNvPr>
          <p:cNvSpPr txBox="1">
            <a:spLocks/>
          </p:cNvSpPr>
          <p:nvPr/>
        </p:nvSpPr>
        <p:spPr>
          <a:xfrm>
            <a:off x="3357514" y="1583113"/>
            <a:ext cx="3236259" cy="3958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000" dirty="0">
                <a:solidFill>
                  <a:schemeClr val="accent6">
                    <a:lumMod val="50000"/>
                  </a:schemeClr>
                </a:solidFill>
                <a:latin typeface="Montserrat" pitchFamily="2" charset="0"/>
              </a:rPr>
              <a:t>Neden Olan Etmen     </a:t>
            </a:r>
          </a:p>
          <a:p>
            <a:pPr marL="0" indent="0">
              <a:buNone/>
            </a:pPr>
            <a:r>
              <a:rPr lang="tr-TR" sz="2000" dirty="0">
                <a:solidFill>
                  <a:schemeClr val="accent6">
                    <a:lumMod val="50000"/>
                  </a:schemeClr>
                </a:solidFill>
                <a:latin typeface="Montserrat" pitchFamily="2" charset="0"/>
              </a:rPr>
              <a:t>Gıdanın içerdiği su</a:t>
            </a:r>
          </a:p>
          <a:p>
            <a:pPr marL="0" indent="0">
              <a:buNone/>
            </a:pPr>
            <a:r>
              <a:rPr lang="tr-TR" sz="2000" dirty="0">
                <a:solidFill>
                  <a:schemeClr val="accent6">
                    <a:lumMod val="50000"/>
                  </a:schemeClr>
                </a:solidFill>
                <a:latin typeface="Montserrat" pitchFamily="2" charset="0"/>
              </a:rPr>
              <a:t>Hava</a:t>
            </a:r>
          </a:p>
          <a:p>
            <a:pPr marL="0" indent="0">
              <a:buNone/>
            </a:pPr>
            <a:r>
              <a:rPr lang="tr-TR" sz="2000" dirty="0">
                <a:solidFill>
                  <a:schemeClr val="accent6">
                    <a:lumMod val="50000"/>
                  </a:schemeClr>
                </a:solidFill>
                <a:latin typeface="Montserrat" pitchFamily="2" charset="0"/>
              </a:rPr>
              <a:t>Sıcaklık</a:t>
            </a:r>
          </a:p>
        </p:txBody>
      </p:sp>
      <p:sp>
        <p:nvSpPr>
          <p:cNvPr id="6" name="Dikdörtgen 5">
            <a:extLst>
              <a:ext uri="{FF2B5EF4-FFF2-40B4-BE49-F238E27FC236}">
                <a16:creationId xmlns:a16="http://schemas.microsoft.com/office/drawing/2014/main" id="{5146A0CA-8152-80AF-8B2F-248378884C3D}"/>
              </a:ext>
            </a:extLst>
          </p:cNvPr>
          <p:cNvSpPr/>
          <p:nvPr/>
        </p:nvSpPr>
        <p:spPr>
          <a:xfrm>
            <a:off x="628650" y="1947155"/>
            <a:ext cx="5289892" cy="45719"/>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8" name="İçerik Yer Tutucusu 12" descr="metin, ekran görüntüsü, yazı tipi, çizgi içeren bir resim&#10;&#10;Açıklama otomatik olarak oluşturuldu">
            <a:extLst>
              <a:ext uri="{FF2B5EF4-FFF2-40B4-BE49-F238E27FC236}">
                <a16:creationId xmlns:a16="http://schemas.microsoft.com/office/drawing/2014/main" id="{9A1274D8-E80D-7984-3857-4E8B6BBC1070}"/>
              </a:ext>
            </a:extLst>
          </p:cNvPr>
          <p:cNvPicPr>
            <a:picLocks noChangeAspect="1"/>
          </p:cNvPicPr>
          <p:nvPr/>
        </p:nvPicPr>
        <p:blipFill>
          <a:blip r:embed="rId3"/>
          <a:stretch>
            <a:fillRect/>
          </a:stretch>
        </p:blipFill>
        <p:spPr>
          <a:xfrm>
            <a:off x="530038" y="3212748"/>
            <a:ext cx="4129547" cy="2635881"/>
          </a:xfrm>
          <a:prstGeom prst="rect">
            <a:avLst/>
          </a:prstGeom>
        </p:spPr>
      </p:pic>
      <p:pic>
        <p:nvPicPr>
          <p:cNvPr id="33" name="Resim 32">
            <a:extLst>
              <a:ext uri="{FF2B5EF4-FFF2-40B4-BE49-F238E27FC236}">
                <a16:creationId xmlns:a16="http://schemas.microsoft.com/office/drawing/2014/main" id="{78254795-436D-FC40-5631-3DC1AA380A3C}"/>
              </a:ext>
            </a:extLst>
          </p:cNvPr>
          <p:cNvPicPr>
            <a:picLocks noChangeAspect="1"/>
          </p:cNvPicPr>
          <p:nvPr/>
        </p:nvPicPr>
        <p:blipFill>
          <a:blip r:embed="rId4"/>
          <a:stretch>
            <a:fillRect/>
          </a:stretch>
        </p:blipFill>
        <p:spPr>
          <a:xfrm>
            <a:off x="4823785" y="3229397"/>
            <a:ext cx="3880359" cy="2586905"/>
          </a:xfrm>
          <a:prstGeom prst="roundRect">
            <a:avLst/>
          </a:prstGeom>
          <a:effectLst>
            <a:reflection blurRad="6350" stA="45000" endPos="35000" dir="5400000" sy="-100000" algn="bl" rotWithShape="0"/>
          </a:effectLst>
        </p:spPr>
      </p:pic>
    </p:spTree>
    <p:extLst>
      <p:ext uri="{BB962C8B-B14F-4D97-AF65-F5344CB8AC3E}">
        <p14:creationId xmlns:p14="http://schemas.microsoft.com/office/powerpoint/2010/main" val="248294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D7FA22E5-4F12-8DE7-C614-C01260F6036B}"/>
              </a:ext>
            </a:extLst>
          </p:cNvPr>
          <p:cNvPicPr>
            <a:picLocks noChangeAspect="1"/>
          </p:cNvPicPr>
          <p:nvPr/>
        </p:nvPicPr>
        <p:blipFill>
          <a:blip r:embed="rId2"/>
          <a:stretch>
            <a:fillRect/>
          </a:stretch>
        </p:blipFill>
        <p:spPr>
          <a:xfrm>
            <a:off x="-277249" y="0"/>
            <a:ext cx="9698498" cy="6858000"/>
          </a:xfrm>
          <a:prstGeom prst="rect">
            <a:avLst/>
          </a:prstGeom>
        </p:spPr>
      </p:pic>
      <p:sp>
        <p:nvSpPr>
          <p:cNvPr id="3" name="İçerik Yer Tutucusu 2">
            <a:extLst>
              <a:ext uri="{FF2B5EF4-FFF2-40B4-BE49-F238E27FC236}">
                <a16:creationId xmlns:a16="http://schemas.microsoft.com/office/drawing/2014/main" id="{632BC179-1EB3-6006-2A37-53BC24C8DA78}"/>
              </a:ext>
            </a:extLst>
          </p:cNvPr>
          <p:cNvSpPr>
            <a:spLocks noGrp="1"/>
          </p:cNvSpPr>
          <p:nvPr>
            <p:ph idx="1"/>
          </p:nvPr>
        </p:nvSpPr>
        <p:spPr>
          <a:xfrm>
            <a:off x="1059039" y="1899453"/>
            <a:ext cx="7295427" cy="3660775"/>
          </a:xfrm>
        </p:spPr>
        <p:txBody>
          <a:bodyPr>
            <a:normAutofit fontScale="92500" lnSpcReduction="10000"/>
          </a:bodyPr>
          <a:lstStyle/>
          <a:p>
            <a:pPr marL="0" indent="0">
              <a:buNone/>
            </a:pPr>
            <a:r>
              <a:rPr lang="tr-TR" sz="1800" dirty="0">
                <a:solidFill>
                  <a:schemeClr val="accent6">
                    <a:lumMod val="50000"/>
                  </a:schemeClr>
                </a:solidFill>
                <a:latin typeface="Montserrat Medium" pitchFamily="2" charset="0"/>
              </a:rPr>
              <a:t>Yağ / Gıda / katkı</a:t>
            </a:r>
          </a:p>
          <a:p>
            <a:pPr marL="0" indent="0">
              <a:buNone/>
            </a:pPr>
            <a:endParaRPr lang="tr-TR" sz="1800"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pitchFamily="2" charset="0"/>
              </a:rPr>
              <a:t>Yağ  asitlerinin </a:t>
            </a:r>
            <a:r>
              <a:rPr lang="tr-TR" sz="1800" dirty="0" err="1">
                <a:solidFill>
                  <a:schemeClr val="accent6">
                    <a:lumMod val="50000"/>
                  </a:schemeClr>
                </a:solidFill>
                <a:latin typeface="Montserrat" pitchFamily="2" charset="0"/>
              </a:rPr>
              <a:t>doymamışlığı</a:t>
            </a:r>
            <a:endParaRPr lang="tr-TR" sz="1800" dirty="0">
              <a:solidFill>
                <a:schemeClr val="accent6">
                  <a:lumMod val="50000"/>
                </a:schemeClr>
              </a:solidFill>
              <a:latin typeface="Montserrat" pitchFamily="2" charset="0"/>
            </a:endParaRPr>
          </a:p>
          <a:p>
            <a:pPr marL="0" indent="0">
              <a:buNone/>
            </a:pPr>
            <a:r>
              <a:rPr lang="tr-TR" sz="1800" dirty="0">
                <a:solidFill>
                  <a:schemeClr val="accent6">
                    <a:lumMod val="50000"/>
                  </a:schemeClr>
                </a:solidFill>
                <a:latin typeface="Montserrat" pitchFamily="2" charset="0"/>
              </a:rPr>
              <a:t>Yağın cinsi</a:t>
            </a:r>
          </a:p>
          <a:p>
            <a:pPr marL="0" indent="0">
              <a:buNone/>
            </a:pPr>
            <a:r>
              <a:rPr lang="tr-TR" sz="1800" dirty="0">
                <a:solidFill>
                  <a:schemeClr val="accent6">
                    <a:lumMod val="50000"/>
                  </a:schemeClr>
                </a:solidFill>
                <a:latin typeface="Montserrat" pitchFamily="2" charset="0"/>
              </a:rPr>
              <a:t>Gıdanın cinsi</a:t>
            </a:r>
          </a:p>
          <a:p>
            <a:pPr marL="0" indent="0">
              <a:buNone/>
            </a:pPr>
            <a:r>
              <a:rPr lang="tr-TR" sz="1800" dirty="0">
                <a:solidFill>
                  <a:schemeClr val="accent6">
                    <a:lumMod val="50000"/>
                  </a:schemeClr>
                </a:solidFill>
                <a:latin typeface="Montserrat" pitchFamily="2" charset="0"/>
              </a:rPr>
              <a:t>Yağ/gıdadaki metaller</a:t>
            </a:r>
          </a:p>
          <a:p>
            <a:pPr marL="0" indent="0">
              <a:buNone/>
            </a:pPr>
            <a:r>
              <a:rPr lang="tr-TR" sz="1800" dirty="0">
                <a:solidFill>
                  <a:schemeClr val="accent6">
                    <a:lumMod val="50000"/>
                  </a:schemeClr>
                </a:solidFill>
                <a:latin typeface="Montserrat" pitchFamily="2" charset="0"/>
              </a:rPr>
              <a:t>Taze yağ kalitesi</a:t>
            </a:r>
          </a:p>
          <a:p>
            <a:pPr marL="0" indent="0">
              <a:buNone/>
            </a:pPr>
            <a:r>
              <a:rPr lang="tr-TR" sz="1800" dirty="0">
                <a:solidFill>
                  <a:schemeClr val="accent6">
                    <a:lumMod val="50000"/>
                  </a:schemeClr>
                </a:solidFill>
                <a:latin typeface="Montserrat" pitchFamily="2" charset="0"/>
              </a:rPr>
              <a:t>Yağdaki </a:t>
            </a:r>
            <a:r>
              <a:rPr lang="tr-TR" sz="1800" dirty="0" err="1">
                <a:solidFill>
                  <a:schemeClr val="accent6">
                    <a:lumMod val="50000"/>
                  </a:schemeClr>
                </a:solidFill>
                <a:latin typeface="Montserrat" pitchFamily="2" charset="0"/>
              </a:rPr>
              <a:t>bozunma</a:t>
            </a:r>
            <a:r>
              <a:rPr lang="tr-TR" sz="1800" dirty="0">
                <a:solidFill>
                  <a:schemeClr val="accent6">
                    <a:lumMod val="50000"/>
                  </a:schemeClr>
                </a:solidFill>
                <a:latin typeface="Montserrat" pitchFamily="2" charset="0"/>
              </a:rPr>
              <a:t> ürünleri</a:t>
            </a:r>
          </a:p>
          <a:p>
            <a:pPr marL="0" indent="0">
              <a:buNone/>
            </a:pPr>
            <a:r>
              <a:rPr lang="tr-TR" sz="1800" dirty="0">
                <a:solidFill>
                  <a:schemeClr val="accent6">
                    <a:lumMod val="50000"/>
                  </a:schemeClr>
                </a:solidFill>
                <a:latin typeface="Montserrat" pitchFamily="2" charset="0"/>
              </a:rPr>
              <a:t>Antioksidanlar</a:t>
            </a:r>
          </a:p>
          <a:p>
            <a:pPr marL="0" indent="0">
              <a:buNone/>
            </a:pPr>
            <a:r>
              <a:rPr lang="tr-TR" sz="1800" dirty="0">
                <a:solidFill>
                  <a:schemeClr val="accent6">
                    <a:lumMod val="50000"/>
                  </a:schemeClr>
                </a:solidFill>
                <a:latin typeface="Montserrat" pitchFamily="2" charset="0"/>
              </a:rPr>
              <a:t>Köpük önleyici katkılar</a:t>
            </a:r>
          </a:p>
          <a:p>
            <a:pPr marL="0" indent="0">
              <a:buNone/>
            </a:pPr>
            <a:r>
              <a:rPr lang="tr-TR" sz="1800" dirty="0">
                <a:solidFill>
                  <a:schemeClr val="accent6">
                    <a:lumMod val="50000"/>
                  </a:schemeClr>
                </a:solidFill>
                <a:latin typeface="Montserrat" pitchFamily="2" charset="0"/>
              </a:rPr>
              <a:t>                                                                   </a:t>
            </a:r>
          </a:p>
        </p:txBody>
      </p:sp>
      <p:sp>
        <p:nvSpPr>
          <p:cNvPr id="2" name="Başlık 1">
            <a:extLst>
              <a:ext uri="{FF2B5EF4-FFF2-40B4-BE49-F238E27FC236}">
                <a16:creationId xmlns:a16="http://schemas.microsoft.com/office/drawing/2014/main" id="{94F2CAA8-4A78-09ED-75DF-8644B57B0679}"/>
              </a:ext>
            </a:extLst>
          </p:cNvPr>
          <p:cNvSpPr>
            <a:spLocks noGrp="1"/>
          </p:cNvSpPr>
          <p:nvPr>
            <p:ph type="title"/>
          </p:nvPr>
        </p:nvSpPr>
        <p:spPr>
          <a:xfrm>
            <a:off x="1059039" y="365126"/>
            <a:ext cx="7886700" cy="1325563"/>
          </a:xfrm>
        </p:spPr>
        <p:txBody>
          <a:bodyPr>
            <a:normAutofit/>
          </a:bodyPr>
          <a:lstStyle/>
          <a:p>
            <a:r>
              <a:rPr lang="tr-TR" sz="2400" b="1" dirty="0">
                <a:solidFill>
                  <a:schemeClr val="accent6">
                    <a:lumMod val="50000"/>
                  </a:schemeClr>
                </a:solidFill>
                <a:latin typeface="Montserrat ExtraBold" pitchFamily="2" charset="0"/>
              </a:rPr>
              <a:t>Kızartma İşlemi Sırasında Yağda Oluşan Reaksiyonlara Etki Eden Faktörler</a:t>
            </a:r>
          </a:p>
        </p:txBody>
      </p:sp>
      <p:cxnSp>
        <p:nvCxnSpPr>
          <p:cNvPr id="9" name="Düz Bağlayıcı 8">
            <a:extLst>
              <a:ext uri="{FF2B5EF4-FFF2-40B4-BE49-F238E27FC236}">
                <a16:creationId xmlns:a16="http://schemas.microsoft.com/office/drawing/2014/main" id="{8EC73DC4-0D74-66D2-26E5-C8EC1273F90A}"/>
              </a:ext>
            </a:extLst>
          </p:cNvPr>
          <p:cNvCxnSpPr>
            <a:cxnSpLocks/>
          </p:cNvCxnSpPr>
          <p:nvPr/>
        </p:nvCxnSpPr>
        <p:spPr>
          <a:xfrm>
            <a:off x="4567814" y="2290813"/>
            <a:ext cx="0" cy="326941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İçerik Yer Tutucusu 2">
            <a:extLst>
              <a:ext uri="{FF2B5EF4-FFF2-40B4-BE49-F238E27FC236}">
                <a16:creationId xmlns:a16="http://schemas.microsoft.com/office/drawing/2014/main" id="{95AC6711-59E3-901E-E8B6-B8A2CAED0A73}"/>
              </a:ext>
            </a:extLst>
          </p:cNvPr>
          <p:cNvSpPr txBox="1">
            <a:spLocks/>
          </p:cNvSpPr>
          <p:nvPr/>
        </p:nvSpPr>
        <p:spPr>
          <a:xfrm>
            <a:off x="5002390" y="1899453"/>
            <a:ext cx="4418860" cy="38155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1800" dirty="0">
                <a:solidFill>
                  <a:schemeClr val="accent6">
                    <a:lumMod val="50000"/>
                  </a:schemeClr>
                </a:solidFill>
                <a:latin typeface="Montserrat Medium" pitchFamily="2" charset="0"/>
              </a:rPr>
              <a:t>İşlem</a:t>
            </a:r>
          </a:p>
          <a:p>
            <a:pPr marL="0" indent="0">
              <a:buFont typeface="Arial" panose="020B0604020202020204" pitchFamily="34" charset="0"/>
              <a:buNone/>
            </a:pPr>
            <a:endParaRPr lang="tr-TR" sz="1800" dirty="0">
              <a:solidFill>
                <a:schemeClr val="accent6">
                  <a:lumMod val="50000"/>
                </a:schemeClr>
              </a:solidFill>
              <a:latin typeface="Montserrat" pitchFamily="2" charset="0"/>
            </a:endParaRPr>
          </a:p>
          <a:p>
            <a:pPr marL="0" indent="0">
              <a:buFont typeface="Arial" panose="020B0604020202020204" pitchFamily="34" charset="0"/>
              <a:buNone/>
            </a:pPr>
            <a:r>
              <a:rPr lang="tr-TR" sz="1800" dirty="0">
                <a:solidFill>
                  <a:schemeClr val="accent6">
                    <a:lumMod val="50000"/>
                  </a:schemeClr>
                </a:solidFill>
                <a:latin typeface="Montserrat" pitchFamily="2" charset="0"/>
              </a:rPr>
              <a:t>Yağ sıcaklığı</a:t>
            </a:r>
          </a:p>
          <a:p>
            <a:pPr marL="0" indent="0">
              <a:buFont typeface="Arial" panose="020B0604020202020204" pitchFamily="34" charset="0"/>
              <a:buNone/>
            </a:pPr>
            <a:r>
              <a:rPr lang="tr-TR" sz="1800" dirty="0">
                <a:solidFill>
                  <a:schemeClr val="accent6">
                    <a:lumMod val="50000"/>
                  </a:schemeClr>
                </a:solidFill>
                <a:latin typeface="Montserrat" pitchFamily="2" charset="0"/>
              </a:rPr>
              <a:t>Kızartma süresi</a:t>
            </a:r>
          </a:p>
          <a:p>
            <a:pPr marL="0" indent="0">
              <a:buFont typeface="Arial" panose="020B0604020202020204" pitchFamily="34" charset="0"/>
              <a:buNone/>
            </a:pPr>
            <a:r>
              <a:rPr lang="tr-TR" sz="1800" dirty="0">
                <a:solidFill>
                  <a:schemeClr val="accent6">
                    <a:lumMod val="50000"/>
                  </a:schemeClr>
                </a:solidFill>
                <a:latin typeface="Montserrat" pitchFamily="2" charset="0"/>
              </a:rPr>
              <a:t>Havalandırma/oksijen teması</a:t>
            </a:r>
          </a:p>
          <a:p>
            <a:pPr marL="0" indent="0">
              <a:buFont typeface="Arial" panose="020B0604020202020204" pitchFamily="34" charset="0"/>
              <a:buNone/>
            </a:pPr>
            <a:r>
              <a:rPr lang="tr-TR" sz="1800" dirty="0">
                <a:solidFill>
                  <a:schemeClr val="accent6">
                    <a:lumMod val="50000"/>
                  </a:schemeClr>
                </a:solidFill>
                <a:latin typeface="Montserrat" pitchFamily="2" charset="0"/>
              </a:rPr>
              <a:t>Kızartma ekipmanı</a:t>
            </a:r>
          </a:p>
          <a:p>
            <a:pPr marL="0" indent="0">
              <a:buFont typeface="Arial" panose="020B0604020202020204" pitchFamily="34" charset="0"/>
              <a:buNone/>
            </a:pPr>
            <a:r>
              <a:rPr lang="tr-TR" sz="1800" dirty="0">
                <a:solidFill>
                  <a:schemeClr val="accent6">
                    <a:lumMod val="50000"/>
                  </a:schemeClr>
                </a:solidFill>
                <a:latin typeface="Montserrat" pitchFamily="2" charset="0"/>
              </a:rPr>
              <a:t>Sürekli veya kesikli kızartma</a:t>
            </a:r>
          </a:p>
          <a:p>
            <a:pPr marL="0" indent="0">
              <a:buFont typeface="Arial" panose="020B0604020202020204" pitchFamily="34" charset="0"/>
              <a:buNone/>
            </a:pPr>
            <a:r>
              <a:rPr lang="tr-TR" sz="1800" dirty="0">
                <a:solidFill>
                  <a:schemeClr val="accent6">
                    <a:lumMod val="50000"/>
                  </a:schemeClr>
                </a:solidFill>
                <a:latin typeface="Montserrat" pitchFamily="2" charset="0"/>
              </a:rPr>
              <a:t>Kızartma hızı</a:t>
            </a:r>
          </a:p>
          <a:p>
            <a:pPr marL="0" indent="0">
              <a:buFont typeface="Arial" panose="020B0604020202020204" pitchFamily="34" charset="0"/>
              <a:buNone/>
            </a:pPr>
            <a:r>
              <a:rPr lang="tr-TR" sz="1800" dirty="0">
                <a:solidFill>
                  <a:schemeClr val="accent6">
                    <a:lumMod val="50000"/>
                  </a:schemeClr>
                </a:solidFill>
                <a:latin typeface="Montserrat" pitchFamily="2" charset="0"/>
              </a:rPr>
              <a:t>Isı iletimi</a:t>
            </a:r>
          </a:p>
          <a:p>
            <a:pPr marL="0" indent="0">
              <a:buFont typeface="Arial" panose="020B0604020202020204" pitchFamily="34" charset="0"/>
              <a:buNone/>
            </a:pPr>
            <a:r>
              <a:rPr lang="tr-TR" sz="1800" dirty="0">
                <a:solidFill>
                  <a:schemeClr val="accent6">
                    <a:lumMod val="50000"/>
                  </a:schemeClr>
                </a:solidFill>
                <a:latin typeface="Montserrat" pitchFamily="2" charset="0"/>
              </a:rPr>
              <a:t>Taze yağ ilavesi</a:t>
            </a:r>
          </a:p>
          <a:p>
            <a:pPr marL="0" indent="0">
              <a:buFont typeface="Arial" panose="020B0604020202020204" pitchFamily="34" charset="0"/>
              <a:buNone/>
            </a:pPr>
            <a:r>
              <a:rPr lang="tr-TR" sz="1800" dirty="0">
                <a:solidFill>
                  <a:schemeClr val="accent6">
                    <a:lumMod val="50000"/>
                  </a:schemeClr>
                </a:solidFill>
                <a:latin typeface="Montserrat" pitchFamily="2" charset="0"/>
              </a:rPr>
              <a:t>Süzme veya kızartıcı temizliği</a:t>
            </a:r>
          </a:p>
        </p:txBody>
      </p:sp>
    </p:spTree>
    <p:extLst>
      <p:ext uri="{BB962C8B-B14F-4D97-AF65-F5344CB8AC3E}">
        <p14:creationId xmlns:p14="http://schemas.microsoft.com/office/powerpoint/2010/main" val="849091037"/>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364</TotalTime>
  <Words>1364</Words>
  <Application>Microsoft Macintosh PowerPoint</Application>
  <PresentationFormat>Ekran Gösterisi (4:3)</PresentationFormat>
  <Paragraphs>160</Paragraphs>
  <Slides>25</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25</vt:i4>
      </vt:variant>
    </vt:vector>
  </HeadingPairs>
  <TitlesOfParts>
    <vt:vector size="34" baseType="lpstr">
      <vt:lpstr>Montserrat ExtraBold</vt:lpstr>
      <vt:lpstr>Wingdings</vt:lpstr>
      <vt:lpstr>Montserrat</vt:lpstr>
      <vt:lpstr>Montserrat Semi Bold</vt:lpstr>
      <vt:lpstr>Calibri Light</vt:lpstr>
      <vt:lpstr>Arial</vt:lpstr>
      <vt:lpstr>Montserrat Medium</vt:lpstr>
      <vt:lpstr>Calibri</vt:lpstr>
      <vt:lpstr>Office Teması</vt:lpstr>
      <vt:lpstr>PowerPoint Sunusu</vt:lpstr>
      <vt:lpstr>Bitkisel Atık Yağların Yönetiminin Ekonomiye Katkısı</vt:lpstr>
      <vt:lpstr>1. Bitkisel Yağ</vt:lpstr>
      <vt:lpstr>Bitkisel Atık Yağ ?</vt:lpstr>
      <vt:lpstr>SAĞLIKLI BESLENME AÇISINDAN YAĞLARIN ÖNEMİ</vt:lpstr>
      <vt:lpstr>Türkiye ve Dünya’da Bitkisel Yağ Kullanım Miktarları</vt:lpstr>
      <vt:lpstr>Kızartma İşlemi</vt:lpstr>
      <vt:lpstr>Kızartma İşlemi Sırasında Yağda Oluşan Reaksiyonlar</vt:lpstr>
      <vt:lpstr>Kızartma İşlemi Sırasında Yağda Oluşan Reaksiyonlara Etki Eden Faktörler</vt:lpstr>
      <vt:lpstr>Kızartma Sırasında Oluşan Ürünler</vt:lpstr>
      <vt:lpstr>Bitkisel Atık Yağ</vt:lpstr>
      <vt:lpstr>Bitkisel Atık Yağların Çevresel Etkileri</vt:lpstr>
      <vt:lpstr>Bitkisel Atık Yağların Çevresel Etkileri</vt:lpstr>
      <vt:lpstr>Bitkisel Atık Yağların Kontrolü Yönetmeliği</vt:lpstr>
      <vt:lpstr>Bitkisel Atık Yağların Kontrolü Yönetmeliği</vt:lpstr>
      <vt:lpstr>Bitkisel Atık Yağların Kontrolü Yönetmeliği</vt:lpstr>
      <vt:lpstr>Biyodizel Nedir ?</vt:lpstr>
      <vt:lpstr>Biyodizel Döngüsü</vt:lpstr>
      <vt:lpstr>Biyodizel’in Çevresel Etkileri</vt:lpstr>
      <vt:lpstr>Biyodizel’in Çevresel Etkileri</vt:lpstr>
      <vt:lpstr>Türkiye’de Biyodizel</vt:lpstr>
      <vt:lpstr>Türkiye’de Biyodizel</vt:lpstr>
      <vt:lpstr>Türkiye’nin Potansiyeli</vt:lpstr>
      <vt:lpstr>Türkiye’nin Potansiyeli</vt:lpstr>
      <vt:lpstr>Türkiye’nin Potansiyeli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Microsoft Office User</cp:lastModifiedBy>
  <cp:revision>13</cp:revision>
  <dcterms:created xsi:type="dcterms:W3CDTF">2023-10-17T08:59:42Z</dcterms:created>
  <dcterms:modified xsi:type="dcterms:W3CDTF">2023-10-18T10:15:26Z</dcterms:modified>
</cp:coreProperties>
</file>